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sk-S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00"/>
    <a:srgbClr val="99FF99"/>
    <a:srgbClr val="FF9900"/>
    <a:srgbClr val="CC0000"/>
    <a:srgbClr val="FFFFFF"/>
    <a:srgbClr val="33CCFF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4D1D7E9-4880-4CE7-9F93-C0E9839E3BEF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k-SK" noProof="0" smtClean="0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noProof="0" smtClean="0"/>
              <a:t>Kliknite sem a upravte štýly predlohy textu.</a:t>
            </a:r>
          </a:p>
          <a:p>
            <a:pPr lvl="1"/>
            <a:r>
              <a:rPr lang="sk-SK" noProof="0" smtClean="0"/>
              <a:t>Druhá úroveň</a:t>
            </a:r>
          </a:p>
          <a:p>
            <a:pPr lvl="2"/>
            <a:r>
              <a:rPr lang="sk-SK" noProof="0" smtClean="0"/>
              <a:t>Tretia úroveň</a:t>
            </a:r>
          </a:p>
          <a:p>
            <a:pPr lvl="3"/>
            <a:r>
              <a:rPr lang="sk-SK" noProof="0" smtClean="0"/>
              <a:t>Štvrtá úroveň</a:t>
            </a:r>
          </a:p>
          <a:p>
            <a:pPr lvl="4"/>
            <a:r>
              <a:rPr lang="sk-SK" noProof="0" smtClean="0"/>
              <a:t>Piata úroveň</a:t>
            </a: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B9F29FF-3415-4928-8397-16A6687208FB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054711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Zástupný symbol obrazu snímky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Zástupný symbol poznámo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k-SK" smtClean="0"/>
          </a:p>
        </p:txBody>
      </p:sp>
      <p:sp>
        <p:nvSpPr>
          <p:cNvPr id="7172" name="Zástupný symbol čísla snímky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ED59808-D09D-40E7-981B-9BE18A0A1994}" type="slidenum">
              <a:rPr lang="sk-SK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sk-SK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Zástupný symbol obrazu snímky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Zástupný symbol poznámo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k-SK" smtClean="0"/>
          </a:p>
        </p:txBody>
      </p:sp>
      <p:sp>
        <p:nvSpPr>
          <p:cNvPr id="8196" name="Zástupný symbol čísla snímky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E54AF13-DD90-4EDB-8446-995C4E08D00A}" type="slidenum">
              <a:rPr lang="sk-SK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sk-SK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A56A10-C211-4A2E-99AF-B020C4709536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2BA947-9EB7-4B71-AA6D-EC8C66CFE7BB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82490979"/>
      </p:ext>
    </p:extLst>
  </p:cSld>
  <p:clrMapOvr>
    <a:masterClrMapping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BED1D-FB42-4C3E-839D-397C137AD721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29024D-4392-40C8-9883-B22255D4DC91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26032171"/>
      </p:ext>
    </p:extLst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4ABF08-EF94-46D8-B27A-1633E28ADE90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80B9B0-A9AC-48B8-ACFE-44E6C5060F79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06713417"/>
      </p:ext>
    </p:extLst>
  </p:cSld>
  <p:clrMapOvr>
    <a:masterClrMapping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B7B165-7DE8-44FA-96BE-860E5F74AE2D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6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0EF718-2688-42F9-A437-E1C31DA86E64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15871919"/>
      </p:ext>
    </p:extLst>
  </p:cSld>
  <p:clrMapOvr>
    <a:masterClrMapping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6E447-2667-4BCA-A4EC-AB580D1743C6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8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9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86E99B-8C3A-4B7B-A3F7-39EF7766B643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56488539"/>
      </p:ext>
    </p:extLst>
  </p:cSld>
  <p:clrMapOvr>
    <a:masterClrMapping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7ADD4-3B47-4DF4-BD69-2550AFDFFDF7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4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CDD889-889B-4D1C-B392-7B7C679E2DAA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359858"/>
      </p:ext>
    </p:extLst>
  </p:cSld>
  <p:clrMapOvr>
    <a:masterClrMapping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2F7E51-F707-4654-BCF2-FC31A12CC256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3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8774B2-D3A2-4C10-880A-FA51F97D73C8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247711"/>
      </p:ext>
    </p:extLst>
  </p:cSld>
  <p:clrMapOvr>
    <a:masterClrMapping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C5366F-97DD-4A23-9141-E2070911583E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6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318B3-6E4A-4C6D-A863-B131DCAD04D6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2658020"/>
      </p:ext>
    </p:extLst>
  </p:cSld>
  <p:clrMapOvr>
    <a:masterClrMapping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 smtClean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3BEEB-404E-4367-A5DF-91C16B0B04A5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6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656F2B-7E13-452A-9ECD-5036220826E2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90789015"/>
      </p:ext>
    </p:extLst>
  </p:cSld>
  <p:clrMapOvr>
    <a:masterClrMapping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7C5FAA-036F-4595-B810-4CA3CA8ECFE2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B1FD6-168C-489B-8927-3B7BC070E37E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4486033"/>
      </p:ext>
    </p:extLst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348DB2-34CB-4EE1-A116-9BBFFC49EC74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BA80E7-ED99-42C9-AA7F-DB742FFFAD99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00148662"/>
      </p:ext>
    </p:extLst>
  </p:cSld>
  <p:clrMapOvr>
    <a:masterClrMapping/>
  </p:clrMapOvr>
  <p:transition spd="slow"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1F44339-ADB1-404A-9430-EE12C0D49641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D6A1BEB-9623-432D-BFD3-87AEF90734B4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53947750"/>
      </p:ext>
    </p:extLst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nadpis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Kliknite sem a upravte štýl predlohy nadpisov.</a:t>
            </a:r>
          </a:p>
        </p:txBody>
      </p:sp>
      <p:sp>
        <p:nvSpPr>
          <p:cNvPr id="1027" name="Zástupný symbol tex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7997FC4-66E4-47DE-A202-A46AA7A9138B}" type="datetimeFigureOut">
              <a:rPr lang="sk-SK"/>
              <a:pPr>
                <a:defRPr/>
              </a:pPr>
              <a:t>20.2.2014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C708EEA-468B-4AF4-94FD-82B2FF26E978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>
    <p:cover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2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agentura_cmy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97161"/>
            <a:ext cx="3765004" cy="86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logo-eu-s-odkazom-na-esf-stredn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71" y="250453"/>
            <a:ext cx="1666875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op_vz_logo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0926" y="312528"/>
            <a:ext cx="1350645" cy="1373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407864" y="2924944"/>
            <a:ext cx="8218487" cy="142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sk-SK" sz="5400" b="1" dirty="0">
                <a:solidFill>
                  <a:srgbClr val="000099"/>
                </a:solidFill>
                <a:latin typeface="Arial Black" pitchFamily="34" charset="0"/>
              </a:rPr>
              <a:t>Škola 21. storočia  </a:t>
            </a:r>
          </a:p>
        </p:txBody>
      </p:sp>
      <p:sp>
        <p:nvSpPr>
          <p:cNvPr id="9" name="Obdĺžnik 8"/>
          <p:cNvSpPr/>
          <p:nvPr/>
        </p:nvSpPr>
        <p:spPr>
          <a:xfrm>
            <a:off x="319871" y="4725144"/>
            <a:ext cx="85236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1400" dirty="0"/>
              <a:t>Dopytovo orientovaný projekt</a:t>
            </a:r>
          </a:p>
          <a:p>
            <a:pPr algn="ctr"/>
            <a:r>
              <a:rPr lang="sk-SK" sz="1400" dirty="0"/>
              <a:t>Moderné vzdelávanie pre vedomostnú spoločnosť/Projekt je spolufinancovaný zo zdrojov EÚ</a:t>
            </a:r>
          </a:p>
          <a:p>
            <a:pPr algn="ctr"/>
            <a:r>
              <a:rPr lang="sk-SK" sz="1400" dirty="0"/>
              <a:t>Kód ITMS projektu 26110130435</a:t>
            </a:r>
          </a:p>
          <a:p>
            <a:pPr algn="ctr"/>
            <a:r>
              <a:rPr lang="sk-SK" sz="1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22101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sk-SK" smtClean="0"/>
          </a:p>
        </p:txBody>
      </p:sp>
      <p:sp>
        <p:nvSpPr>
          <p:cNvPr id="2051" name="Zástupný symbol obsah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sk-SK" smtClean="0"/>
          </a:p>
        </p:txBody>
      </p:sp>
      <p:pic>
        <p:nvPicPr>
          <p:cNvPr id="2052" name="Picture 5" descr="Země billboard Reklamní fotografie - 1128805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bláček 5"/>
          <p:cNvSpPr/>
          <p:nvPr/>
        </p:nvSpPr>
        <p:spPr>
          <a:xfrm>
            <a:off x="2928938" y="3000375"/>
            <a:ext cx="3786187" cy="1714500"/>
          </a:xfrm>
          <a:prstGeom prst="cloudCallout">
            <a:avLst>
              <a:gd name="adj1" fmla="val -18770"/>
              <a:gd name="adj2" fmla="val 25329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sk-SK"/>
          </a:p>
        </p:txBody>
      </p:sp>
      <p:sp>
        <p:nvSpPr>
          <p:cNvPr id="7" name="Obdélník 6"/>
          <p:cNvSpPr/>
          <p:nvPr/>
        </p:nvSpPr>
        <p:spPr>
          <a:xfrm>
            <a:off x="285750" y="1214438"/>
            <a:ext cx="5429250" cy="25717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sk-SK"/>
          </a:p>
        </p:txBody>
      </p:sp>
      <p:sp>
        <p:nvSpPr>
          <p:cNvPr id="3079" name="WordArt 7"/>
          <p:cNvSpPr>
            <a:spLocks noChangeArrowheads="1" noChangeShapeType="1" noTextEdit="1"/>
          </p:cNvSpPr>
          <p:nvPr/>
        </p:nvSpPr>
        <p:spPr bwMode="auto">
          <a:xfrm>
            <a:off x="1187450" y="1557338"/>
            <a:ext cx="3673475" cy="18732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k-SK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DOPRAVNÉ</a:t>
            </a:r>
          </a:p>
          <a:p>
            <a:pPr algn="ctr"/>
            <a:r>
              <a:rPr lang="sk-SK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ZNAČKY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Zástupný symbol obsahu 5"/>
          <p:cNvSpPr>
            <a:spLocks noGrp="1"/>
          </p:cNvSpPr>
          <p:nvPr>
            <p:ph sz="half" idx="2"/>
          </p:nvPr>
        </p:nvSpPr>
        <p:spPr>
          <a:xfrm>
            <a:off x="5105400" y="2565400"/>
            <a:ext cx="4038600" cy="429260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sk-SK" sz="2400" b="1" dirty="0" smtClean="0">
                <a:solidFill>
                  <a:srgbClr val="FF0000"/>
                </a:solidFill>
                <a:latin typeface="Lucida Console" pitchFamily="49" charset="0"/>
              </a:rPr>
              <a:t>Auto zlostné kúsky </a:t>
            </a:r>
          </a:p>
          <a:p>
            <a:pPr eaLnBrk="1" hangingPunct="1">
              <a:buFont typeface="Arial" charset="0"/>
              <a:buNone/>
            </a:pPr>
            <a:r>
              <a:rPr lang="sk-SK" sz="2400" b="1" dirty="0" smtClean="0">
                <a:solidFill>
                  <a:srgbClr val="FF0000"/>
                </a:solidFill>
                <a:latin typeface="Lucida Console" pitchFamily="49" charset="0"/>
              </a:rPr>
              <a:t>stvára, </a:t>
            </a:r>
          </a:p>
          <a:p>
            <a:pPr eaLnBrk="1" hangingPunct="1">
              <a:buFont typeface="Arial" charset="0"/>
              <a:buNone/>
            </a:pPr>
            <a:r>
              <a:rPr lang="sk-SK" sz="2400" b="1" dirty="0" smtClean="0">
                <a:solidFill>
                  <a:srgbClr val="FF0000"/>
                </a:solidFill>
                <a:latin typeface="Lucida Console" pitchFamily="49" charset="0"/>
              </a:rPr>
              <a:t>pri tom márne</a:t>
            </a:r>
          </a:p>
          <a:p>
            <a:pPr eaLnBrk="1" hangingPunct="1">
              <a:buFont typeface="Arial" charset="0"/>
              <a:buNone/>
            </a:pPr>
            <a:r>
              <a:rPr lang="sk-SK" sz="2400" b="1" dirty="0" smtClean="0">
                <a:solidFill>
                  <a:srgbClr val="FF0000"/>
                </a:solidFill>
                <a:latin typeface="Lucida Console" pitchFamily="49" charset="0"/>
              </a:rPr>
              <a:t>vzlyká,</a:t>
            </a:r>
          </a:p>
          <a:p>
            <a:pPr eaLnBrk="1" hangingPunct="1">
              <a:buFont typeface="Arial" charset="0"/>
              <a:buNone/>
            </a:pPr>
            <a:r>
              <a:rPr lang="sk-SK" sz="2400" b="1" dirty="0" smtClean="0">
                <a:solidFill>
                  <a:srgbClr val="FF0000"/>
                </a:solidFill>
                <a:latin typeface="Lucida Console" pitchFamily="49" charset="0"/>
              </a:rPr>
              <a:t>tá dvojitá plná </a:t>
            </a:r>
          </a:p>
          <a:p>
            <a:pPr eaLnBrk="1" hangingPunct="1">
              <a:buFont typeface="Arial" charset="0"/>
              <a:buNone/>
            </a:pPr>
            <a:r>
              <a:rPr lang="sk-SK" sz="2400" b="1" dirty="0" smtClean="0">
                <a:solidFill>
                  <a:srgbClr val="FF0000"/>
                </a:solidFill>
                <a:latin typeface="Lucida Console" pitchFamily="49" charset="0"/>
              </a:rPr>
              <a:t>čiara</a:t>
            </a:r>
          </a:p>
          <a:p>
            <a:pPr eaLnBrk="1" hangingPunct="1">
              <a:buFont typeface="Arial" charset="0"/>
              <a:buNone/>
            </a:pPr>
            <a:r>
              <a:rPr lang="sk-SK" sz="2400" b="1" dirty="0" smtClean="0">
                <a:solidFill>
                  <a:srgbClr val="FF0000"/>
                </a:solidFill>
                <a:latin typeface="Lucida Console" pitchFamily="49" charset="0"/>
              </a:rPr>
              <a:t>nepustí ho nikam.</a:t>
            </a:r>
          </a:p>
          <a:p>
            <a:pPr eaLnBrk="1" hangingPunct="1"/>
            <a:endParaRPr lang="sk-SK" b="1" dirty="0" smtClean="0">
              <a:solidFill>
                <a:srgbClr val="FF0000"/>
              </a:solidFill>
              <a:latin typeface="Lucida Console" pitchFamily="49" charset="0"/>
            </a:endParaRPr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617538" y="2564904"/>
            <a:ext cx="3887787" cy="350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sk-SK" sz="2800" b="1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FFFF"/>
                </a:solidFill>
                <a:latin typeface="Lucida Console" pitchFamily="49" charset="0"/>
              </a:rPr>
              <a:t>Čáry-máry, </a:t>
            </a:r>
          </a:p>
          <a:p>
            <a:r>
              <a:rPr lang="sk-SK" sz="2800" b="1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FFFF"/>
                </a:solidFill>
                <a:latin typeface="Lucida Console" pitchFamily="49" charset="0"/>
              </a:rPr>
              <a:t>čáry-máry,</a:t>
            </a:r>
          </a:p>
          <a:p>
            <a:r>
              <a:rPr lang="sk-SK" sz="2800" b="1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FFFF"/>
                </a:solidFill>
                <a:latin typeface="Lucida Console" pitchFamily="49" charset="0"/>
              </a:rPr>
              <a:t>na asfalte biele čiary.</a:t>
            </a:r>
          </a:p>
          <a:p>
            <a:r>
              <a:rPr lang="sk-SK" sz="2800" b="1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FFFF"/>
                </a:solidFill>
                <a:latin typeface="Lucida Console" pitchFamily="49" charset="0"/>
              </a:rPr>
              <a:t>Kto sa riadi podľa nich,</a:t>
            </a:r>
          </a:p>
          <a:p>
            <a:r>
              <a:rPr lang="sk-SK" sz="2800" b="1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FFFF"/>
                </a:solidFill>
                <a:latin typeface="Lucida Console" pitchFamily="49" charset="0"/>
              </a:rPr>
              <a:t>pozná cestu ako z kníh.</a:t>
            </a:r>
          </a:p>
        </p:txBody>
      </p:sp>
      <p:pic>
        <p:nvPicPr>
          <p:cNvPr id="4107" name="Picture 11" descr="Empty Road Sign : Wooden signboard Vektor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260350"/>
            <a:ext cx="5616575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8" name="Text Box 12"/>
          <p:cNvSpPr txBox="1">
            <a:spLocks noChangeArrowheads="1"/>
          </p:cNvSpPr>
          <p:nvPr/>
        </p:nvSpPr>
        <p:spPr bwMode="auto">
          <a:xfrm>
            <a:off x="2627313" y="1341438"/>
            <a:ext cx="40322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sk-SK"/>
              <a:t>  </a:t>
            </a:r>
            <a:r>
              <a:rPr lang="sk-SK" sz="2800" b="1">
                <a:solidFill>
                  <a:srgbClr val="FFFF00"/>
                </a:solidFill>
              </a:rPr>
              <a:t>DOPRAVNÉ</a:t>
            </a:r>
            <a:r>
              <a:rPr lang="sk-SK" sz="2800" b="1">
                <a:solidFill>
                  <a:srgbClr val="FF0000"/>
                </a:solidFill>
              </a:rPr>
              <a:t> </a:t>
            </a:r>
            <a:r>
              <a:rPr lang="sk-SK" sz="2800" b="1">
                <a:solidFill>
                  <a:srgbClr val="FFFF00"/>
                </a:solidFill>
              </a:rPr>
              <a:t>ZNAČKY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1000"/>
                                        <p:tgtEl>
                                          <p:spTgt spid="4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8" dur="1000"/>
                                        <p:tgtEl>
                                          <p:spTgt spid="41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3" dur="1000"/>
                                        <p:tgtEl>
                                          <p:spTgt spid="41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8" dur="1000"/>
                                        <p:tgtEl>
                                          <p:spTgt spid="41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3" dur="1000"/>
                                        <p:tgtEl>
                                          <p:spTgt spid="41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8" dur="1000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1" dur="1000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6" dur="1000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9" dur="1000"/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4" dur="1000"/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7" dur="1000"/>
                                        <p:tgtEl>
                                          <p:spTgt spid="4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62" dur="1000"/>
                                        <p:tgtEl>
                                          <p:spTgt spid="4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9" name="Rectangle 83"/>
          <p:cNvSpPr>
            <a:spLocks noChangeArrowheads="1"/>
          </p:cNvSpPr>
          <p:nvPr/>
        </p:nvSpPr>
        <p:spPr bwMode="auto">
          <a:xfrm>
            <a:off x="1042988" y="1989138"/>
            <a:ext cx="503237" cy="36036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115" name="AutoShape 19"/>
          <p:cNvSpPr>
            <a:spLocks noChangeArrowheads="1"/>
          </p:cNvSpPr>
          <p:nvPr/>
        </p:nvSpPr>
        <p:spPr bwMode="auto">
          <a:xfrm>
            <a:off x="1835150" y="458788"/>
            <a:ext cx="6832600" cy="1289049"/>
          </a:xfrm>
          <a:prstGeom prst="wedgeRoundRectCallout">
            <a:avLst>
              <a:gd name="adj1" fmla="val -46444"/>
              <a:gd name="adj2" fmla="val 76852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sk-SK"/>
          </a:p>
        </p:txBody>
      </p:sp>
      <p:sp>
        <p:nvSpPr>
          <p:cNvPr id="4116" name="Text Box 20"/>
          <p:cNvSpPr txBox="1">
            <a:spLocks noChangeArrowheads="1"/>
          </p:cNvSpPr>
          <p:nvPr/>
        </p:nvSpPr>
        <p:spPr bwMode="auto">
          <a:xfrm>
            <a:off x="1835150" y="509588"/>
            <a:ext cx="68326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2400" b="1" dirty="0"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Milé deti,</a:t>
            </a:r>
          </a:p>
          <a:p>
            <a:r>
              <a:rPr lang="sk-SK" sz="2400" b="1" dirty="0"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aby na ceste nedošlo k nehodám a haváriám,</a:t>
            </a:r>
          </a:p>
          <a:p>
            <a:r>
              <a:rPr lang="sk-SK" sz="2400" b="1" dirty="0"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vodiči sa riadia </a:t>
            </a:r>
            <a:r>
              <a:rPr lang="sk-SK" sz="2400" b="1" dirty="0">
                <a:solidFill>
                  <a:srgbClr val="FF000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dopravnými značkami.</a:t>
            </a:r>
          </a:p>
        </p:txBody>
      </p:sp>
      <p:sp>
        <p:nvSpPr>
          <p:cNvPr id="4160" name="AutoShape 64"/>
          <p:cNvSpPr>
            <a:spLocks noChangeArrowheads="1"/>
          </p:cNvSpPr>
          <p:nvPr/>
        </p:nvSpPr>
        <p:spPr bwMode="auto">
          <a:xfrm>
            <a:off x="2484438" y="2205038"/>
            <a:ext cx="1116000" cy="1116000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CC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161" name="WordArt 65"/>
          <p:cNvSpPr>
            <a:spLocks noChangeArrowheads="1" noChangeShapeType="1" noTextEdit="1"/>
          </p:cNvSpPr>
          <p:nvPr/>
        </p:nvSpPr>
        <p:spPr bwMode="auto">
          <a:xfrm>
            <a:off x="3779838" y="2420938"/>
            <a:ext cx="3438525" cy="4286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k-SK" sz="2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Arial Black"/>
              </a:rPr>
              <a:t>ZÁKAZOVÉ ZNAČKY</a:t>
            </a:r>
          </a:p>
        </p:txBody>
      </p:sp>
      <p:sp>
        <p:nvSpPr>
          <p:cNvPr id="4162" name="Oval 66"/>
          <p:cNvSpPr>
            <a:spLocks noChangeAspect="1" noChangeArrowheads="1"/>
          </p:cNvSpPr>
          <p:nvPr/>
        </p:nvSpPr>
        <p:spPr bwMode="auto">
          <a:xfrm>
            <a:off x="2628437" y="2349038"/>
            <a:ext cx="828001" cy="828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165" name="AutoShape 69"/>
          <p:cNvSpPr>
            <a:spLocks noChangeArrowheads="1"/>
          </p:cNvSpPr>
          <p:nvPr/>
        </p:nvSpPr>
        <p:spPr bwMode="auto">
          <a:xfrm>
            <a:off x="3692525" y="3248056"/>
            <a:ext cx="1008063" cy="1008000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166" name="AutoShape 70"/>
          <p:cNvSpPr>
            <a:spLocks noChangeArrowheads="1"/>
          </p:cNvSpPr>
          <p:nvPr/>
        </p:nvSpPr>
        <p:spPr bwMode="auto">
          <a:xfrm>
            <a:off x="3740702" y="3302056"/>
            <a:ext cx="900000" cy="900000"/>
          </a:xfrm>
          <a:prstGeom prst="flowChartConnector">
            <a:avLst/>
          </a:prstGeom>
          <a:solidFill>
            <a:schemeClr val="hlink"/>
          </a:solidFill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167" name="WordArt 71"/>
          <p:cNvSpPr>
            <a:spLocks noChangeArrowheads="1" noChangeShapeType="1" noTextEdit="1"/>
          </p:cNvSpPr>
          <p:nvPr/>
        </p:nvSpPr>
        <p:spPr bwMode="auto">
          <a:xfrm>
            <a:off x="4859338" y="3429000"/>
            <a:ext cx="3552825" cy="4286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k-SK" sz="2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 Black"/>
              </a:rPr>
              <a:t>PRÍKAZOVÉ ZNAČKY</a:t>
            </a:r>
          </a:p>
        </p:txBody>
      </p:sp>
      <p:sp>
        <p:nvSpPr>
          <p:cNvPr id="4170" name="AutoShape 74"/>
          <p:cNvSpPr>
            <a:spLocks noChangeAspect="1" noChangeArrowheads="1"/>
          </p:cNvSpPr>
          <p:nvPr/>
        </p:nvSpPr>
        <p:spPr bwMode="auto">
          <a:xfrm rot="10800000">
            <a:off x="2484438" y="4221163"/>
            <a:ext cx="1163637" cy="863600"/>
          </a:xfrm>
          <a:prstGeom prst="flowChartMerge">
            <a:avLst/>
          </a:prstGeom>
          <a:solidFill>
            <a:srgbClr val="CC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172" name="WordArt 76"/>
          <p:cNvSpPr>
            <a:spLocks noChangeArrowheads="1" noChangeShapeType="1" noTextEdit="1"/>
          </p:cNvSpPr>
          <p:nvPr/>
        </p:nvSpPr>
        <p:spPr bwMode="auto">
          <a:xfrm>
            <a:off x="3851275" y="4508500"/>
            <a:ext cx="3459163" cy="4286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k-SK" sz="2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VÝSTRAŽNÉ ZNAČKY</a:t>
            </a:r>
          </a:p>
        </p:txBody>
      </p:sp>
      <p:sp>
        <p:nvSpPr>
          <p:cNvPr id="4174" name="WordArt 78"/>
          <p:cNvSpPr>
            <a:spLocks noChangeArrowheads="1" noChangeShapeType="1" noTextEdit="1"/>
          </p:cNvSpPr>
          <p:nvPr/>
        </p:nvSpPr>
        <p:spPr bwMode="auto">
          <a:xfrm>
            <a:off x="4859338" y="5516563"/>
            <a:ext cx="3606800" cy="433387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k-SK" sz="2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latin typeface="Arial Black"/>
              </a:rPr>
              <a:t>INFORMAČNÉ ZNAČKY</a:t>
            </a:r>
          </a:p>
        </p:txBody>
      </p:sp>
      <p:sp>
        <p:nvSpPr>
          <p:cNvPr id="4175" name="AutoShape 79"/>
          <p:cNvSpPr>
            <a:spLocks noChangeArrowheads="1"/>
          </p:cNvSpPr>
          <p:nvPr/>
        </p:nvSpPr>
        <p:spPr bwMode="auto">
          <a:xfrm rot="5400000">
            <a:off x="3659839" y="5535687"/>
            <a:ext cx="1044000" cy="720000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4176" name="AutoShape 80"/>
          <p:cNvSpPr>
            <a:spLocks noChangeAspect="1" noChangeArrowheads="1"/>
          </p:cNvSpPr>
          <p:nvPr/>
        </p:nvSpPr>
        <p:spPr bwMode="auto">
          <a:xfrm rot="5400000">
            <a:off x="3711003" y="5571687"/>
            <a:ext cx="971106" cy="648000"/>
          </a:xfrm>
          <a:prstGeom prst="flowChartProcess">
            <a:avLst/>
          </a:prstGeom>
          <a:solidFill>
            <a:schemeClr val="hlink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k-SK"/>
          </a:p>
        </p:txBody>
      </p:sp>
      <p:pic>
        <p:nvPicPr>
          <p:cNvPr id="4178" name="Picture 82" descr="policajtk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052513"/>
            <a:ext cx="2347912" cy="453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AutoShape 74"/>
          <p:cNvSpPr>
            <a:spLocks noChangeAspect="1" noChangeArrowheads="1"/>
          </p:cNvSpPr>
          <p:nvPr/>
        </p:nvSpPr>
        <p:spPr bwMode="auto">
          <a:xfrm rot="10800000">
            <a:off x="2678196" y="4434812"/>
            <a:ext cx="776120" cy="576000"/>
          </a:xfrm>
          <a:prstGeom prst="flowChartMerge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sk-SK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1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4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450"/>
                            </p:stCondLst>
                            <p:childTnLst>
                              <p:par>
                                <p:cTn id="24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4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350"/>
                            </p:stCondLst>
                            <p:childTnLst>
                              <p:par>
                                <p:cTn id="32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4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550"/>
                            </p:stCondLst>
                            <p:childTnLst>
                              <p:par>
                                <p:cTn id="40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1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41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1" dur="2000"/>
                                        <p:tgtEl>
                                          <p:spTgt spid="4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2000"/>
                                        <p:tgtEl>
                                          <p:spTgt spid="4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4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2" dur="2000"/>
                                        <p:tgtEl>
                                          <p:spTgt spid="4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5" dur="2000"/>
                                        <p:tgtEl>
                                          <p:spTgt spid="4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8" dur="2000"/>
                                        <p:tgtEl>
                                          <p:spTgt spid="4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3" dur="2000"/>
                                        <p:tgtEl>
                                          <p:spTgt spid="4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9" dur="2000"/>
                                        <p:tgtEl>
                                          <p:spTgt spid="4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4" dur="2000"/>
                                        <p:tgtEl>
                                          <p:spTgt spid="4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7" dur="2000"/>
                                        <p:tgtEl>
                                          <p:spTgt spid="4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0" dur="2000"/>
                                        <p:tgtEl>
                                          <p:spTgt spid="4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79" grpId="0" animBg="1"/>
      <p:bldP spid="4115" grpId="0" animBg="1"/>
      <p:bldP spid="4160" grpId="0" animBg="1"/>
      <p:bldP spid="4161" grpId="0" animBg="1"/>
      <p:bldP spid="4162" grpId="0" animBg="1"/>
      <p:bldP spid="4165" grpId="0" animBg="1"/>
      <p:bldP spid="4166" grpId="0" animBg="1"/>
      <p:bldP spid="4167" grpId="0" animBg="1"/>
      <p:bldP spid="4170" grpId="0" animBg="1"/>
      <p:bldP spid="4172" grpId="0" animBg="1"/>
      <p:bldP spid="4174" grpId="0" animBg="1"/>
      <p:bldP spid="4175" grpId="0" animBg="1"/>
      <p:bldP spid="4176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7" name="Picture 11" descr="Empty Road Sign : Wooden signboard Vektor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699" y="272254"/>
            <a:ext cx="7273925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92" name="WordArt 36"/>
          <p:cNvSpPr>
            <a:spLocks noChangeArrowheads="1" noChangeShapeType="1" noTextEdit="1"/>
          </p:cNvSpPr>
          <p:nvPr/>
        </p:nvSpPr>
        <p:spPr bwMode="auto">
          <a:xfrm>
            <a:off x="1804988" y="1166810"/>
            <a:ext cx="5648325" cy="428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k-SK" sz="24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 Black"/>
              </a:rPr>
              <a:t>VÝSTRAŽNÉ DOPRAVNÉ ZNAČKY</a:t>
            </a:r>
          </a:p>
        </p:txBody>
      </p:sp>
      <p:sp>
        <p:nvSpPr>
          <p:cNvPr id="19508" name="Text Box 52"/>
          <p:cNvSpPr txBox="1">
            <a:spLocks noChangeArrowheads="1"/>
          </p:cNvSpPr>
          <p:nvPr/>
        </p:nvSpPr>
        <p:spPr bwMode="auto">
          <a:xfrm>
            <a:off x="700087" y="2114550"/>
            <a:ext cx="8064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 sz="2000" b="1" dirty="0">
                <a:solidFill>
                  <a:srgbClr val="FFFF00"/>
                </a:solidFill>
                <a:ea typeface="Batang" pitchFamily="18" charset="-127"/>
              </a:rPr>
              <a:t>Výstra</a:t>
            </a:r>
            <a:r>
              <a:rPr lang="sk-SK" sz="2000" b="1" dirty="0">
                <a:solidFill>
                  <a:srgbClr val="FFFF00"/>
                </a:solidFill>
              </a:rPr>
              <a:t>ž</a:t>
            </a:r>
            <a:r>
              <a:rPr lang="sk-SK" sz="2000" b="1" dirty="0">
                <a:solidFill>
                  <a:srgbClr val="FFFF00"/>
                </a:solidFill>
                <a:ea typeface="Batang" pitchFamily="18" charset="-127"/>
              </a:rPr>
              <a:t>né dopravné zna</a:t>
            </a:r>
            <a:r>
              <a:rPr lang="sk-SK" sz="2000" b="1" dirty="0">
                <a:solidFill>
                  <a:srgbClr val="FFFF00"/>
                </a:solidFill>
              </a:rPr>
              <a:t>č</a:t>
            </a:r>
            <a:r>
              <a:rPr lang="sk-SK" sz="2000" b="1" dirty="0">
                <a:solidFill>
                  <a:srgbClr val="FFFF00"/>
                </a:solidFill>
                <a:ea typeface="Batang" pitchFamily="18" charset="-127"/>
              </a:rPr>
              <a:t>ky</a:t>
            </a:r>
            <a:r>
              <a:rPr lang="sk-SK" sz="2000" b="1" dirty="0">
                <a:ea typeface="Batang" pitchFamily="18" charset="-127"/>
              </a:rPr>
              <a:t> upozor</a:t>
            </a:r>
            <a:r>
              <a:rPr lang="sk-SK" sz="2000" b="1" dirty="0"/>
              <a:t>ň</a:t>
            </a:r>
            <a:r>
              <a:rPr lang="sk-SK" sz="2000" b="1" dirty="0">
                <a:ea typeface="Batang" pitchFamily="18" charset="-127"/>
              </a:rPr>
              <a:t>ujú na </a:t>
            </a:r>
            <a:r>
              <a:rPr lang="sk-SK" sz="2000" b="1" dirty="0">
                <a:solidFill>
                  <a:srgbClr val="FF0000"/>
                </a:solidFill>
                <a:ea typeface="Batang" pitchFamily="18" charset="-127"/>
              </a:rPr>
              <a:t>nebezpe</a:t>
            </a:r>
            <a:r>
              <a:rPr lang="sk-SK" sz="2000" b="1" dirty="0">
                <a:solidFill>
                  <a:srgbClr val="FF0000"/>
                </a:solidFill>
              </a:rPr>
              <a:t>č</a:t>
            </a:r>
            <a:r>
              <a:rPr lang="sk-SK" sz="2000" b="1" dirty="0">
                <a:solidFill>
                  <a:srgbClr val="FF0000"/>
                </a:solidFill>
                <a:ea typeface="Batang" pitchFamily="18" charset="-127"/>
              </a:rPr>
              <a:t>enstvo.</a:t>
            </a:r>
          </a:p>
        </p:txBody>
      </p:sp>
      <p:pic>
        <p:nvPicPr>
          <p:cNvPr id="19513" name="Picture 57" descr="Súbor:Dopravná značka A26.sv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2852738"/>
            <a:ext cx="2305050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514" name="Text Box 58"/>
          <p:cNvSpPr txBox="1">
            <a:spLocks noChangeArrowheads="1"/>
          </p:cNvSpPr>
          <p:nvPr/>
        </p:nvSpPr>
        <p:spPr bwMode="auto">
          <a:xfrm>
            <a:off x="6588125" y="5229225"/>
            <a:ext cx="18526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sk-SK" sz="2000" b="1">
                <a:solidFill>
                  <a:srgbClr val="CC0000"/>
                </a:solidFill>
              </a:rPr>
              <a:t>ŽELEZNIČNÉ </a:t>
            </a:r>
          </a:p>
          <a:p>
            <a:pPr algn="ctr"/>
            <a:r>
              <a:rPr lang="sk-SK" sz="2000" b="1">
                <a:solidFill>
                  <a:srgbClr val="CC0000"/>
                </a:solidFill>
              </a:rPr>
              <a:t>PRIECESTIE</a:t>
            </a:r>
          </a:p>
        </p:txBody>
      </p:sp>
      <p:pic>
        <p:nvPicPr>
          <p:cNvPr id="19518" name="Picture 62" descr="Dopravná značka P4.sv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924175"/>
            <a:ext cx="2232025" cy="223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520" name="Picture 64" descr="Dopravná značka A18.sv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3644900"/>
            <a:ext cx="2232025" cy="197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521" name="Text Box 65"/>
          <p:cNvSpPr txBox="1">
            <a:spLocks noChangeArrowheads="1"/>
          </p:cNvSpPr>
          <p:nvPr/>
        </p:nvSpPr>
        <p:spPr bwMode="auto">
          <a:xfrm>
            <a:off x="3635375" y="5734050"/>
            <a:ext cx="2060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2000" b="1">
                <a:solidFill>
                  <a:srgbClr val="CC0000"/>
                </a:solidFill>
              </a:rPr>
              <a:t>POZOR, ZVER !</a:t>
            </a:r>
          </a:p>
        </p:txBody>
      </p:sp>
      <p:sp>
        <p:nvSpPr>
          <p:cNvPr id="19523" name="Text Box 67"/>
          <p:cNvSpPr txBox="1">
            <a:spLocks noChangeArrowheads="1"/>
          </p:cNvSpPr>
          <p:nvPr/>
        </p:nvSpPr>
        <p:spPr bwMode="auto">
          <a:xfrm>
            <a:off x="755650" y="5229225"/>
            <a:ext cx="18526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2000" b="1">
                <a:solidFill>
                  <a:srgbClr val="CC0000"/>
                </a:solidFill>
              </a:rPr>
              <a:t>KRIŽOVATKA</a:t>
            </a:r>
          </a:p>
        </p:txBody>
      </p:sp>
      <p:sp>
        <p:nvSpPr>
          <p:cNvPr id="19524" name="Text Box 68"/>
          <p:cNvSpPr txBox="1">
            <a:spLocks noChangeArrowheads="1"/>
          </p:cNvSpPr>
          <p:nvPr/>
        </p:nvSpPr>
        <p:spPr bwMode="auto">
          <a:xfrm>
            <a:off x="749301" y="2455863"/>
            <a:ext cx="54006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2000" b="1" dirty="0">
                <a:ea typeface="Batang" pitchFamily="18" charset="-127"/>
              </a:rPr>
              <a:t>Tieto zna</a:t>
            </a:r>
            <a:r>
              <a:rPr lang="sk-SK" sz="2000" b="1" dirty="0"/>
              <a:t>č</a:t>
            </a:r>
            <a:r>
              <a:rPr lang="sk-SK" sz="2000" b="1" dirty="0">
                <a:ea typeface="Batang" pitchFamily="18" charset="-127"/>
              </a:rPr>
              <a:t>ky vodi</a:t>
            </a:r>
            <a:r>
              <a:rPr lang="sk-SK" sz="2000" b="1" dirty="0"/>
              <a:t>č</a:t>
            </a:r>
            <a:r>
              <a:rPr lang="sk-SK" sz="2000" b="1" dirty="0">
                <a:ea typeface="Batang" pitchFamily="18" charset="-127"/>
              </a:rPr>
              <a:t>ovi hovoria: „ </a:t>
            </a:r>
            <a:r>
              <a:rPr lang="sk-SK" sz="2000" b="1" dirty="0">
                <a:solidFill>
                  <a:srgbClr val="CC0000"/>
                </a:solidFill>
                <a:ea typeface="Batang" pitchFamily="18" charset="-127"/>
              </a:rPr>
              <a:t>POZOR!</a:t>
            </a:r>
            <a:r>
              <a:rPr lang="sk-SK" sz="2000" b="1" dirty="0">
                <a:ea typeface="Batang" pitchFamily="18" charset="-127"/>
              </a:rPr>
              <a:t> „</a:t>
            </a:r>
            <a:r>
              <a:rPr lang="sk-SK" sz="2000" dirty="0"/>
              <a:t> 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9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2000"/>
                                        <p:tgtEl>
                                          <p:spTgt spid="19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0" dur="2000"/>
                                        <p:tgtEl>
                                          <p:spTgt spid="195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9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0" dur="2000"/>
                                        <p:tgtEl>
                                          <p:spTgt spid="19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19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0" dur="2000"/>
                                        <p:tgtEl>
                                          <p:spTgt spid="19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2000"/>
                                        <p:tgtEl>
                                          <p:spTgt spid="19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0" dur="2000"/>
                                        <p:tgtEl>
                                          <p:spTgt spid="19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92" grpId="0" animBg="1"/>
      <p:bldP spid="19514" grpId="0"/>
      <p:bldP spid="19521" grpId="0"/>
      <p:bldP spid="195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827088" y="2565400"/>
            <a:ext cx="3155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sk-SK" b="1">
                <a:solidFill>
                  <a:srgbClr val="CC0000"/>
                </a:solidFill>
              </a:rPr>
              <a:t>POZOR,</a:t>
            </a:r>
          </a:p>
          <a:p>
            <a:pPr algn="ctr"/>
            <a:r>
              <a:rPr lang="sk-SK" b="1">
                <a:solidFill>
                  <a:srgbClr val="CC0000"/>
                </a:solidFill>
              </a:rPr>
              <a:t>PRIECHOD PRE CHODCOV</a:t>
            </a:r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684213" y="3357563"/>
            <a:ext cx="3259137" cy="298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sk-SK" sz="2000" b="1"/>
              <a:t>Kam si panák vykračuje,</a:t>
            </a:r>
          </a:p>
          <a:p>
            <a:pPr algn="ctr"/>
            <a:endParaRPr lang="sk-SK" sz="1000" b="1"/>
          </a:p>
          <a:p>
            <a:pPr algn="ctr"/>
            <a:r>
              <a:rPr lang="sk-SK" sz="2000" b="1"/>
              <a:t>čo si to vzal do hlavy?</a:t>
            </a:r>
          </a:p>
          <a:p>
            <a:pPr algn="ctr"/>
            <a:endParaRPr lang="sk-SK" sz="1000" b="1"/>
          </a:p>
          <a:p>
            <a:pPr algn="ctr"/>
            <a:r>
              <a:rPr lang="sk-SK" sz="2000" b="1"/>
              <a:t>Auto pred ním spomaľuje</a:t>
            </a:r>
          </a:p>
          <a:p>
            <a:pPr algn="ctr"/>
            <a:endParaRPr lang="sk-SK" sz="1000" b="1"/>
          </a:p>
          <a:p>
            <a:pPr algn="ctr"/>
            <a:r>
              <a:rPr lang="sk-SK" sz="2000" b="1"/>
              <a:t>a keď treba, zastaví.</a:t>
            </a:r>
          </a:p>
          <a:p>
            <a:pPr algn="ctr"/>
            <a:endParaRPr lang="sk-SK" sz="1000" b="1"/>
          </a:p>
          <a:p>
            <a:pPr algn="ctr"/>
            <a:r>
              <a:rPr lang="sk-SK" sz="2000" b="1"/>
              <a:t>Cez cestu ho prepustí,</a:t>
            </a:r>
          </a:p>
          <a:p>
            <a:pPr algn="ctr"/>
            <a:endParaRPr lang="sk-SK" sz="1000" b="1"/>
          </a:p>
          <a:p>
            <a:pPr algn="ctr"/>
            <a:r>
              <a:rPr lang="sk-SK" sz="2000" b="1"/>
              <a:t>nešliape mu na prsty.</a:t>
            </a:r>
          </a:p>
          <a:p>
            <a:pPr algn="ctr"/>
            <a:endParaRPr lang="sk-SK" sz="2000" b="1"/>
          </a:p>
        </p:txBody>
      </p:sp>
      <p:sp>
        <p:nvSpPr>
          <p:cNvPr id="20491" name="Text Box 11"/>
          <p:cNvSpPr txBox="1">
            <a:spLocks noChangeArrowheads="1"/>
          </p:cNvSpPr>
          <p:nvPr/>
        </p:nvSpPr>
        <p:spPr bwMode="auto">
          <a:xfrm>
            <a:off x="5508625" y="2565400"/>
            <a:ext cx="22320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 b="1">
                <a:solidFill>
                  <a:srgbClr val="CC0000"/>
                </a:solidFill>
              </a:rPr>
              <a:t>POZOR, CYKLISTI</a:t>
            </a:r>
          </a:p>
        </p:txBody>
      </p:sp>
      <p:sp>
        <p:nvSpPr>
          <p:cNvPr id="20492" name="Text Box 12"/>
          <p:cNvSpPr txBox="1">
            <a:spLocks noChangeArrowheads="1"/>
          </p:cNvSpPr>
          <p:nvPr/>
        </p:nvSpPr>
        <p:spPr bwMode="auto">
          <a:xfrm>
            <a:off x="4932363" y="3357563"/>
            <a:ext cx="3709987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2000" b="1"/>
              <a:t>Len čo jar porozlieva tuše,</a:t>
            </a:r>
          </a:p>
          <a:p>
            <a:endParaRPr lang="sk-SK" sz="1000" b="1"/>
          </a:p>
          <a:p>
            <a:r>
              <a:rPr lang="sk-SK" sz="2000" b="1"/>
              <a:t>bicykel v kúte vábne zazvoní,</a:t>
            </a:r>
          </a:p>
          <a:p>
            <a:endParaRPr lang="sk-SK" sz="1000" b="1"/>
          </a:p>
          <a:p>
            <a:r>
              <a:rPr lang="sk-SK" sz="2000" b="1"/>
              <a:t>až radosť vyšľahne ti z duše,</a:t>
            </a:r>
          </a:p>
          <a:p>
            <a:endParaRPr lang="sk-SK" sz="1000" b="1"/>
          </a:p>
          <a:p>
            <a:r>
              <a:rPr lang="sk-SK" sz="2000" b="1"/>
              <a:t>keď cválaš</a:t>
            </a:r>
          </a:p>
          <a:p>
            <a:endParaRPr lang="sk-SK" sz="1000" b="1"/>
          </a:p>
          <a:p>
            <a:r>
              <a:rPr lang="sk-SK" sz="2000" b="1"/>
              <a:t>ako jazdec na koni.</a:t>
            </a:r>
          </a:p>
          <a:p>
            <a:endParaRPr lang="sk-SK" sz="2000" b="1"/>
          </a:p>
        </p:txBody>
      </p:sp>
      <p:pic>
        <p:nvPicPr>
          <p:cNvPr id="20494" name="Picture 14" descr="Dopravná značka A16.sv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404813"/>
            <a:ext cx="2303463" cy="203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6" name="Picture 16" descr="Dopravná značka A13.sv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404813"/>
            <a:ext cx="2376488" cy="209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1000"/>
                                        <p:tgtEl>
                                          <p:spTgt spid="204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0" dur="1000"/>
                                        <p:tgtEl>
                                          <p:spTgt spid="204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5" dur="1000"/>
                                        <p:tgtEl>
                                          <p:spTgt spid="204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8" dur="1000"/>
                                        <p:tgtEl>
                                          <p:spTgt spid="204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3" dur="1000"/>
                                        <p:tgtEl>
                                          <p:spTgt spid="204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6" dur="1000"/>
                                        <p:tgtEl>
                                          <p:spTgt spid="2048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20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1" dur="1000"/>
                                        <p:tgtEl>
                                          <p:spTgt spid="204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4" dur="1000"/>
                                        <p:tgtEl>
                                          <p:spTgt spid="204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9" dur="1000"/>
                                        <p:tgtEl>
                                          <p:spTgt spid="204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62" dur="1000"/>
                                        <p:tgtEl>
                                          <p:spTgt spid="204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65" dur="1000"/>
                                        <p:tgtEl>
                                          <p:spTgt spid="204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7" grpId="0"/>
      <p:bldP spid="2049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2" name="Picture 8" descr="Dopravná značka A15.sv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620713"/>
            <a:ext cx="1873250" cy="165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4" name="Picture 10" descr="Dopravná značka A12.sv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692150"/>
            <a:ext cx="1857375" cy="1639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17" name="Text Box 13"/>
          <p:cNvSpPr txBox="1">
            <a:spLocks noChangeArrowheads="1"/>
          </p:cNvSpPr>
          <p:nvPr/>
        </p:nvSpPr>
        <p:spPr bwMode="auto">
          <a:xfrm>
            <a:off x="1116013" y="2492375"/>
            <a:ext cx="19605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2000" b="1">
                <a:solidFill>
                  <a:srgbClr val="CC0000"/>
                </a:solidFill>
              </a:rPr>
              <a:t>POZOR, DETI !</a:t>
            </a:r>
          </a:p>
        </p:txBody>
      </p:sp>
      <p:sp>
        <p:nvSpPr>
          <p:cNvPr id="21518" name="Text Box 14"/>
          <p:cNvSpPr txBox="1">
            <a:spLocks noChangeArrowheads="1"/>
          </p:cNvSpPr>
          <p:nvPr/>
        </p:nvSpPr>
        <p:spPr bwMode="auto">
          <a:xfrm>
            <a:off x="755650" y="3141663"/>
            <a:ext cx="3168650" cy="283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 sz="2000" b="1"/>
              <a:t>Zvonec v škole dozvoní</a:t>
            </a:r>
          </a:p>
          <a:p>
            <a:r>
              <a:rPr lang="sk-SK" sz="2000" b="1"/>
              <a:t>a hneď ako na koni</a:t>
            </a:r>
          </a:p>
          <a:p>
            <a:r>
              <a:rPr lang="sk-SK" sz="2000" b="1"/>
              <a:t>na ulicu letí toľko hravých detí...</a:t>
            </a:r>
          </a:p>
          <a:p>
            <a:r>
              <a:rPr lang="sk-SK" sz="2000" b="1"/>
              <a:t>Kto ich zastaví v tom behu?</a:t>
            </a:r>
          </a:p>
          <a:p>
            <a:r>
              <a:rPr lang="sk-SK" sz="2000" b="1"/>
              <a:t>Šofér vie, že má byť v strehu.</a:t>
            </a:r>
          </a:p>
          <a:p>
            <a:endParaRPr lang="sk-SK" sz="2000" b="1"/>
          </a:p>
        </p:txBody>
      </p:sp>
      <p:sp>
        <p:nvSpPr>
          <p:cNvPr id="21519" name="Text Box 15"/>
          <p:cNvSpPr txBox="1">
            <a:spLocks noChangeArrowheads="1"/>
          </p:cNvSpPr>
          <p:nvPr/>
        </p:nvSpPr>
        <p:spPr bwMode="auto">
          <a:xfrm>
            <a:off x="5724525" y="2492375"/>
            <a:ext cx="27289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2000" b="1">
                <a:solidFill>
                  <a:srgbClr val="CC0000"/>
                </a:solidFill>
              </a:rPr>
              <a:t>SVETELNÉ SIGNÁLY</a:t>
            </a:r>
          </a:p>
        </p:txBody>
      </p:sp>
      <p:sp>
        <p:nvSpPr>
          <p:cNvPr id="21520" name="Text Box 16"/>
          <p:cNvSpPr txBox="1">
            <a:spLocks noChangeArrowheads="1"/>
          </p:cNvSpPr>
          <p:nvPr/>
        </p:nvSpPr>
        <p:spPr bwMode="auto">
          <a:xfrm>
            <a:off x="5651500" y="3284538"/>
            <a:ext cx="3240088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 sz="2000" b="1">
                <a:solidFill>
                  <a:srgbClr val="FFFF00"/>
                </a:solidFill>
              </a:rPr>
              <a:t>Už-už zažmurkajú signály,</a:t>
            </a:r>
          </a:p>
          <a:p>
            <a:r>
              <a:rPr lang="sk-SK" sz="2000" b="1">
                <a:solidFill>
                  <a:srgbClr val="FFFF00"/>
                </a:solidFill>
              </a:rPr>
              <a:t>aby autá nespali.</a:t>
            </a:r>
          </a:p>
          <a:p>
            <a:r>
              <a:rPr lang="sk-SK" sz="2000" b="1">
                <a:solidFill>
                  <a:srgbClr val="FFFF00"/>
                </a:solidFill>
              </a:rPr>
              <a:t>Nie sú predsa sedmospáči.</a:t>
            </a:r>
          </a:p>
          <a:p>
            <a:r>
              <a:rPr lang="sk-SK" sz="2000" b="1">
                <a:solidFill>
                  <a:srgbClr val="FFFF00"/>
                </a:solidFill>
              </a:rPr>
              <a:t>Vieš, čo ktorý signál značí?</a:t>
            </a:r>
          </a:p>
          <a:p>
            <a:endParaRPr lang="sk-SK" sz="2000" b="1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1000"/>
                                        <p:tgtEl>
                                          <p:spTgt spid="215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0" dur="1000"/>
                                        <p:tgtEl>
                                          <p:spTgt spid="215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3" dur="1000"/>
                                        <p:tgtEl>
                                          <p:spTgt spid="215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8" dur="1000"/>
                                        <p:tgtEl>
                                          <p:spTgt spid="215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1" dur="1000"/>
                                        <p:tgtEl>
                                          <p:spTgt spid="215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21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6" dur="1000"/>
                                        <p:tgtEl>
                                          <p:spTgt spid="215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9" dur="1000"/>
                                        <p:tgtEl>
                                          <p:spTgt spid="215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4" dur="1000"/>
                                        <p:tgtEl>
                                          <p:spTgt spid="215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7" dur="1000"/>
                                        <p:tgtEl>
                                          <p:spTgt spid="215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7" grpId="0"/>
      <p:bldP spid="215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7" name="Picture 11" descr="Empty Road Sign : Wooden signboard Vektor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448" y="198436"/>
            <a:ext cx="7273925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2319338" y="85725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sk-SK"/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2176463" y="1000125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sk-SK"/>
          </a:p>
        </p:txBody>
      </p:sp>
      <p:sp>
        <p:nvSpPr>
          <p:cNvPr id="22535" name="WordArt 7"/>
          <p:cNvSpPr>
            <a:spLocks noChangeArrowheads="1" noChangeShapeType="1" noTextEdit="1"/>
          </p:cNvSpPr>
          <p:nvPr/>
        </p:nvSpPr>
        <p:spPr bwMode="auto">
          <a:xfrm>
            <a:off x="1425798" y="1119188"/>
            <a:ext cx="6305550" cy="495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k-SK" sz="28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 Black"/>
              </a:rPr>
              <a:t>ZÁKAZOVÉ DOPRAVNÉ ZNAČKY</a:t>
            </a:r>
          </a:p>
        </p:txBody>
      </p:sp>
      <p:pic>
        <p:nvPicPr>
          <p:cNvPr id="22539" name="Picture 11" descr="Dopravná značka B13.sv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158" y="4275138"/>
            <a:ext cx="1657350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43" name="Picture 15" descr="Dopravná značka B2.sv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083297"/>
            <a:ext cx="1512887" cy="151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45" name="Picture 17" descr="Dopravná značka B27.sv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153" y="4314924"/>
            <a:ext cx="1619250" cy="161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47" name="Picture 19" descr="Dopravná značka B27b.sv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050" y="3083297"/>
            <a:ext cx="1584325" cy="158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48" name="Text Box 20"/>
          <p:cNvSpPr txBox="1">
            <a:spLocks noChangeArrowheads="1"/>
          </p:cNvSpPr>
          <p:nvPr/>
        </p:nvSpPr>
        <p:spPr bwMode="auto">
          <a:xfrm>
            <a:off x="587077" y="2073273"/>
            <a:ext cx="75660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2000" b="1" dirty="0" err="1" smtClean="0">
                <a:solidFill>
                  <a:srgbClr val="FFFF00"/>
                </a:solidFill>
              </a:rPr>
              <a:t>Zákazové</a:t>
            </a:r>
            <a:r>
              <a:rPr lang="sk-SK" sz="2000" b="1" dirty="0" smtClean="0">
                <a:solidFill>
                  <a:srgbClr val="FFFF00"/>
                </a:solidFill>
              </a:rPr>
              <a:t> </a:t>
            </a:r>
            <a:r>
              <a:rPr lang="sk-SK" sz="2000" b="1" dirty="0">
                <a:solidFill>
                  <a:srgbClr val="FFFF00"/>
                </a:solidFill>
              </a:rPr>
              <a:t>dopravné značky</a:t>
            </a:r>
            <a:r>
              <a:rPr lang="sk-SK" sz="2000" b="1" dirty="0"/>
              <a:t> nám dávajú </a:t>
            </a:r>
            <a:r>
              <a:rPr lang="sk-SK" sz="2000" b="1" dirty="0">
                <a:solidFill>
                  <a:srgbClr val="FF0000"/>
                </a:solidFill>
              </a:rPr>
              <a:t>zákazy a obmedzenia</a:t>
            </a:r>
          </a:p>
        </p:txBody>
      </p:sp>
      <p:sp>
        <p:nvSpPr>
          <p:cNvPr id="22549" name="Text Box 21"/>
          <p:cNvSpPr txBox="1">
            <a:spLocks noChangeArrowheads="1"/>
          </p:cNvSpPr>
          <p:nvPr/>
        </p:nvSpPr>
        <p:spPr bwMode="auto">
          <a:xfrm>
            <a:off x="368921" y="4729958"/>
            <a:ext cx="2063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sk-SK" b="1" dirty="0">
                <a:solidFill>
                  <a:srgbClr val="FF0000"/>
                </a:solidFill>
              </a:rPr>
              <a:t>Zákaz vjazdu </a:t>
            </a:r>
          </a:p>
          <a:p>
            <a:pPr algn="ctr"/>
            <a:r>
              <a:rPr lang="sk-SK" b="1" dirty="0">
                <a:solidFill>
                  <a:srgbClr val="FF0000"/>
                </a:solidFill>
              </a:rPr>
              <a:t>všetkých vozidiel</a:t>
            </a:r>
            <a:endParaRPr lang="sk-SK" dirty="0"/>
          </a:p>
        </p:txBody>
      </p:sp>
      <p:sp>
        <p:nvSpPr>
          <p:cNvPr id="22550" name="Text Box 22"/>
          <p:cNvSpPr txBox="1">
            <a:spLocks noChangeArrowheads="1"/>
          </p:cNvSpPr>
          <p:nvPr/>
        </p:nvSpPr>
        <p:spPr bwMode="auto">
          <a:xfrm>
            <a:off x="1979613" y="5975350"/>
            <a:ext cx="2635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b="1">
                <a:solidFill>
                  <a:srgbClr val="FF0000"/>
                </a:solidFill>
              </a:rPr>
              <a:t>Zákaz vstupu chodcov</a:t>
            </a:r>
          </a:p>
        </p:txBody>
      </p:sp>
      <p:sp>
        <p:nvSpPr>
          <p:cNvPr id="22551" name="Text Box 23"/>
          <p:cNvSpPr txBox="1">
            <a:spLocks noChangeArrowheads="1"/>
          </p:cNvSpPr>
          <p:nvPr/>
        </p:nvSpPr>
        <p:spPr bwMode="auto">
          <a:xfrm>
            <a:off x="4116760" y="4733926"/>
            <a:ext cx="26971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b="1" dirty="0">
                <a:solidFill>
                  <a:srgbClr val="FF0000"/>
                </a:solidFill>
              </a:rPr>
              <a:t>Zákaz odbočenia vľavo</a:t>
            </a:r>
          </a:p>
        </p:txBody>
      </p:sp>
      <p:sp>
        <p:nvSpPr>
          <p:cNvPr id="22552" name="Text Box 24"/>
          <p:cNvSpPr txBox="1">
            <a:spLocks noChangeArrowheads="1"/>
          </p:cNvSpPr>
          <p:nvPr/>
        </p:nvSpPr>
        <p:spPr bwMode="auto">
          <a:xfrm>
            <a:off x="6008688" y="5975350"/>
            <a:ext cx="2838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b="1">
                <a:solidFill>
                  <a:srgbClr val="FF0000"/>
                </a:solidFill>
              </a:rPr>
              <a:t>Zákaz odbočenia vpravo</a:t>
            </a:r>
          </a:p>
        </p:txBody>
      </p:sp>
      <p:sp>
        <p:nvSpPr>
          <p:cNvPr id="22553" name="Text Box 25"/>
          <p:cNvSpPr txBox="1">
            <a:spLocks noChangeArrowheads="1"/>
          </p:cNvSpPr>
          <p:nvPr/>
        </p:nvSpPr>
        <p:spPr bwMode="auto">
          <a:xfrm>
            <a:off x="567531" y="2474912"/>
            <a:ext cx="80946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2000" b="1" dirty="0"/>
              <a:t>Tam, kde sa objaví takáto značka, nám vždy hovorí: „</a:t>
            </a:r>
            <a:r>
              <a:rPr lang="sk-SK" sz="2000" b="1" dirty="0">
                <a:solidFill>
                  <a:srgbClr val="CC0000"/>
                </a:solidFill>
              </a:rPr>
              <a:t>NESMIEŠ !</a:t>
            </a:r>
            <a:r>
              <a:rPr lang="sk-SK" sz="2000" b="1" dirty="0"/>
              <a:t> „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2000"/>
                                        <p:tgtEl>
                                          <p:spTgt spid="22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0" dur="2000"/>
                                        <p:tgtEl>
                                          <p:spTgt spid="225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22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22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22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2000"/>
                                        <p:tgtEl>
                                          <p:spTgt spid="22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2000"/>
                                        <p:tgtEl>
                                          <p:spTgt spid="22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2000"/>
                                        <p:tgtEl>
                                          <p:spTgt spid="22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0" dur="2000"/>
                                        <p:tgtEl>
                                          <p:spTgt spid="22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5" grpId="0" animBg="1"/>
      <p:bldP spid="22548" grpId="0"/>
      <p:bldP spid="22549" grpId="0"/>
      <p:bldP spid="22550" grpId="0"/>
      <p:bldP spid="22551" grpId="0"/>
      <p:bldP spid="2255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Dopravná značka B11.sv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549275"/>
            <a:ext cx="1944688" cy="194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7" name="Picture 5" descr="Dopravná značka B1.sv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549275"/>
            <a:ext cx="1944687" cy="194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684213" y="2565400"/>
            <a:ext cx="3109912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 sz="2200" b="1">
                <a:solidFill>
                  <a:srgbClr val="FF0000"/>
                </a:solidFill>
              </a:rPr>
              <a:t>Zákaz vjazdu bicyklov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4500563" y="2565400"/>
            <a:ext cx="4292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sk-SK" sz="2200" b="1">
                <a:solidFill>
                  <a:srgbClr val="FF0000"/>
                </a:solidFill>
              </a:rPr>
              <a:t>Zákaz vjazdu všetkých vozidiel</a:t>
            </a:r>
          </a:p>
          <a:p>
            <a:pPr algn="ctr"/>
            <a:r>
              <a:rPr lang="sk-SK" sz="2200" b="1">
                <a:solidFill>
                  <a:srgbClr val="FF0000"/>
                </a:solidFill>
              </a:rPr>
              <a:t>v oboch smeroch</a:t>
            </a:r>
          </a:p>
        </p:txBody>
      </p:sp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5148263" y="3429000"/>
            <a:ext cx="3311525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sk-SK" sz="2000" b="1"/>
              <a:t>Všetko, čo má kolesá,</a:t>
            </a:r>
          </a:p>
          <a:p>
            <a:pPr algn="ctr"/>
            <a:endParaRPr lang="sk-SK" sz="2000" b="1"/>
          </a:p>
          <a:p>
            <a:pPr algn="ctr"/>
            <a:r>
              <a:rPr lang="sk-SK" sz="2000" b="1"/>
              <a:t>myslí si, že každou z ciest</a:t>
            </a:r>
          </a:p>
          <a:p>
            <a:pPr algn="ctr"/>
            <a:endParaRPr lang="sk-SK" sz="2000" b="1"/>
          </a:p>
          <a:p>
            <a:pPr algn="ctr"/>
            <a:r>
              <a:rPr lang="sk-SK" sz="2000" b="1"/>
              <a:t>do sveta hneď pozrie sa.</a:t>
            </a:r>
          </a:p>
          <a:p>
            <a:pPr algn="ctr"/>
            <a:endParaRPr lang="sk-SK" sz="2000" b="1"/>
          </a:p>
          <a:p>
            <a:pPr algn="ctr"/>
            <a:r>
              <a:rPr lang="sk-SK" sz="2000" b="1"/>
              <a:t>Ale dá sa všade viezť?</a:t>
            </a:r>
          </a:p>
          <a:p>
            <a:pPr algn="ctr"/>
            <a:endParaRPr lang="sk-SK" sz="2000"/>
          </a:p>
        </p:txBody>
      </p:sp>
      <p:sp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611188" y="3429000"/>
            <a:ext cx="3354387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sk-SK" sz="2000" b="1"/>
              <a:t>Za tebou sa ďalší rútia,</a:t>
            </a:r>
          </a:p>
          <a:p>
            <a:pPr algn="ctr"/>
            <a:endParaRPr lang="sk-SK" sz="2000" b="1"/>
          </a:p>
          <a:p>
            <a:pPr algn="ctr"/>
            <a:r>
              <a:rPr lang="sk-SK" sz="2000" b="1"/>
              <a:t>kto rýchlejší je ako strela?</a:t>
            </a:r>
          </a:p>
          <a:p>
            <a:pPr algn="ctr"/>
            <a:endParaRPr lang="sk-SK" sz="2000" b="1"/>
          </a:p>
          <a:p>
            <a:pPr algn="ctr"/>
            <a:r>
              <a:rPr lang="sk-SK" sz="2000" b="1"/>
              <a:t>Len ten však smutný lezie</a:t>
            </a:r>
          </a:p>
          <a:p>
            <a:pPr algn="ctr"/>
            <a:endParaRPr lang="sk-SK" sz="2000" b="1"/>
          </a:p>
          <a:p>
            <a:pPr algn="ctr"/>
            <a:r>
              <a:rPr lang="sk-SK" sz="2000" b="1"/>
              <a:t>z prútia, komu nič táto</a:t>
            </a:r>
          </a:p>
          <a:p>
            <a:pPr algn="ctr"/>
            <a:endParaRPr lang="sk-SK" sz="2000" b="1"/>
          </a:p>
          <a:p>
            <a:pPr algn="ctr"/>
            <a:r>
              <a:rPr lang="sk-SK" sz="2000" b="1"/>
              <a:t>značka nevravela.</a:t>
            </a:r>
          </a:p>
          <a:p>
            <a:pPr algn="ctr"/>
            <a:endParaRPr lang="sk-SK" sz="2000" b="1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1000"/>
                                        <p:tgtEl>
                                          <p:spTgt spid="235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0" dur="1000"/>
                                        <p:tgtEl>
                                          <p:spTgt spid="235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5" dur="1000"/>
                                        <p:tgtEl>
                                          <p:spTgt spid="235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8" dur="1000"/>
                                        <p:tgtEl>
                                          <p:spTgt spid="235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1" dur="1000"/>
                                        <p:tgtEl>
                                          <p:spTgt spid="2356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235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235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9" dur="1000"/>
                                        <p:tgtEl>
                                          <p:spTgt spid="235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2" dur="1000"/>
                                        <p:tgtEl>
                                          <p:spTgt spid="235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5" dur="1000"/>
                                        <p:tgtEl>
                                          <p:spTgt spid="235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60" dur="1000"/>
                                        <p:tgtEl>
                                          <p:spTgt spid="235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7" name="Picture 11" descr="Empty Road Sign : Wooden signboard Vektor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00" y="263997"/>
            <a:ext cx="7273925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2" name="WordArt 6"/>
          <p:cNvSpPr>
            <a:spLocks noChangeArrowheads="1" noChangeShapeType="1" noTextEdit="1"/>
          </p:cNvSpPr>
          <p:nvPr/>
        </p:nvSpPr>
        <p:spPr bwMode="auto">
          <a:xfrm>
            <a:off x="1331218" y="1106165"/>
            <a:ext cx="6438900" cy="495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k-SK" sz="28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CCFF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 Black"/>
              </a:rPr>
              <a:t>PRÍKAZOVÉ DOPRAVNÉ ZNAČKY</a:t>
            </a: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468313" y="1993901"/>
            <a:ext cx="8059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2400" b="1" dirty="0">
                <a:solidFill>
                  <a:srgbClr val="FFFF00"/>
                </a:solidFill>
              </a:rPr>
              <a:t>Príkazové dopravné značky</a:t>
            </a:r>
            <a:r>
              <a:rPr lang="sk-SK" sz="2400" b="1" dirty="0"/>
              <a:t> nám dávajú určité </a:t>
            </a:r>
            <a:r>
              <a:rPr lang="sk-SK" sz="2400" b="1" dirty="0">
                <a:solidFill>
                  <a:schemeClr val="hlink"/>
                </a:solidFill>
              </a:rPr>
              <a:t>príkazy.</a:t>
            </a:r>
          </a:p>
        </p:txBody>
      </p:sp>
      <p:pic>
        <p:nvPicPr>
          <p:cNvPr id="24585" name="Picture 9" descr="Dopravná značka C8.sv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068638"/>
            <a:ext cx="1582738" cy="1582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7" name="Picture 11" descr="Dopravná značka C9.sv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3933825"/>
            <a:ext cx="1587500" cy="158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91" name="Picture 15" descr="Dopravná značka C7.sv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2997200"/>
            <a:ext cx="1582737" cy="1582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97" name="Picture 21" descr="Dopravná značka C10.sv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4005263"/>
            <a:ext cx="1584325" cy="158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98" name="Text Box 22"/>
          <p:cNvSpPr txBox="1">
            <a:spLocks noChangeArrowheads="1"/>
          </p:cNvSpPr>
          <p:nvPr/>
        </p:nvSpPr>
        <p:spPr bwMode="auto">
          <a:xfrm>
            <a:off x="611188" y="4724400"/>
            <a:ext cx="192563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sk-SK" sz="2200" b="1">
                <a:solidFill>
                  <a:srgbClr val="0000FF"/>
                </a:solidFill>
              </a:rPr>
              <a:t>Cestička pre </a:t>
            </a:r>
          </a:p>
          <a:p>
            <a:pPr algn="ctr"/>
            <a:r>
              <a:rPr lang="sk-SK" sz="2200" b="1">
                <a:solidFill>
                  <a:srgbClr val="0000FF"/>
                </a:solidFill>
              </a:rPr>
              <a:t>cyklistov</a:t>
            </a:r>
          </a:p>
        </p:txBody>
      </p:sp>
      <p:sp>
        <p:nvSpPr>
          <p:cNvPr id="24599" name="Text Box 23"/>
          <p:cNvSpPr txBox="1">
            <a:spLocks noChangeArrowheads="1"/>
          </p:cNvSpPr>
          <p:nvPr/>
        </p:nvSpPr>
        <p:spPr bwMode="auto">
          <a:xfrm>
            <a:off x="2771775" y="5661025"/>
            <a:ext cx="18478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sk-SK" sz="2200" b="1">
                <a:solidFill>
                  <a:srgbClr val="0000FF"/>
                </a:solidFill>
              </a:rPr>
              <a:t>Cestička pre</a:t>
            </a:r>
          </a:p>
          <a:p>
            <a:pPr algn="ctr"/>
            <a:r>
              <a:rPr lang="sk-SK" sz="2200" b="1">
                <a:solidFill>
                  <a:srgbClr val="0000FF"/>
                </a:solidFill>
              </a:rPr>
              <a:t>korčuliarov</a:t>
            </a:r>
          </a:p>
        </p:txBody>
      </p:sp>
      <p:sp>
        <p:nvSpPr>
          <p:cNvPr id="24600" name="Text Box 24"/>
          <p:cNvSpPr txBox="1">
            <a:spLocks noChangeArrowheads="1"/>
          </p:cNvSpPr>
          <p:nvPr/>
        </p:nvSpPr>
        <p:spPr bwMode="auto">
          <a:xfrm>
            <a:off x="5148263" y="4652963"/>
            <a:ext cx="131921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sk-SK" sz="2200" b="1">
                <a:solidFill>
                  <a:srgbClr val="0000FF"/>
                </a:solidFill>
              </a:rPr>
              <a:t>Kruhový</a:t>
            </a:r>
          </a:p>
          <a:p>
            <a:pPr algn="ctr"/>
            <a:r>
              <a:rPr lang="sk-SK" sz="2200" b="1">
                <a:solidFill>
                  <a:srgbClr val="0000FF"/>
                </a:solidFill>
              </a:rPr>
              <a:t>objazd</a:t>
            </a:r>
          </a:p>
        </p:txBody>
      </p:sp>
      <p:sp>
        <p:nvSpPr>
          <p:cNvPr id="24601" name="Text Box 25"/>
          <p:cNvSpPr txBox="1">
            <a:spLocks noChangeArrowheads="1"/>
          </p:cNvSpPr>
          <p:nvPr/>
        </p:nvSpPr>
        <p:spPr bwMode="auto">
          <a:xfrm>
            <a:off x="6877050" y="5589588"/>
            <a:ext cx="18478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sk-SK" sz="2200" b="1">
                <a:solidFill>
                  <a:srgbClr val="0000FF"/>
                </a:solidFill>
              </a:rPr>
              <a:t>Cestička pre</a:t>
            </a:r>
          </a:p>
          <a:p>
            <a:pPr algn="ctr"/>
            <a:r>
              <a:rPr lang="sk-SK" sz="2200" b="1">
                <a:solidFill>
                  <a:srgbClr val="0000FF"/>
                </a:solidFill>
              </a:rPr>
              <a:t>chodcov</a:t>
            </a:r>
          </a:p>
        </p:txBody>
      </p:sp>
      <p:sp>
        <p:nvSpPr>
          <p:cNvPr id="24602" name="Text Box 26"/>
          <p:cNvSpPr txBox="1">
            <a:spLocks noChangeArrowheads="1"/>
          </p:cNvSpPr>
          <p:nvPr/>
        </p:nvSpPr>
        <p:spPr bwMode="auto">
          <a:xfrm>
            <a:off x="468313" y="2420938"/>
            <a:ext cx="8324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2400" b="1"/>
              <a:t>Nič nám nezakazujú, len hovoria: „ </a:t>
            </a:r>
            <a:r>
              <a:rPr lang="sk-SK" sz="2400" b="1">
                <a:solidFill>
                  <a:srgbClr val="0000FF"/>
                </a:solidFill>
              </a:rPr>
              <a:t>LEN TOTO MOŽEŠ !</a:t>
            </a:r>
            <a:r>
              <a:rPr lang="sk-SK"/>
              <a:t> „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2000"/>
                                        <p:tgtEl>
                                          <p:spTgt spid="245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0" dur="2000"/>
                                        <p:tgtEl>
                                          <p:spTgt spid="24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24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24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24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2000"/>
                                        <p:tgtEl>
                                          <p:spTgt spid="24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2000"/>
                                        <p:tgtEl>
                                          <p:spTgt spid="24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20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0" dur="2000"/>
                                        <p:tgtEl>
                                          <p:spTgt spid="24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2" grpId="0" animBg="1"/>
      <p:bldP spid="24598" grpId="0"/>
      <p:bldP spid="24599" grpId="0"/>
      <p:bldP spid="24600" grpId="0"/>
      <p:bldP spid="2460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 descr="Dopravná značka C1.sv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549275"/>
            <a:ext cx="1800225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5" name="Picture 5" descr="Dopravná značka C2.sv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549275"/>
            <a:ext cx="1800225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6" name="Picture 6" descr="Dopravná značka C3.sv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549275"/>
            <a:ext cx="1800225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373063" y="2541588"/>
            <a:ext cx="25590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sk-SK" b="1">
                <a:solidFill>
                  <a:srgbClr val="0000FF"/>
                </a:solidFill>
              </a:rPr>
              <a:t>Prikázaný smer jazdy </a:t>
            </a:r>
          </a:p>
          <a:p>
            <a:pPr algn="ctr"/>
            <a:r>
              <a:rPr lang="sk-SK" b="1">
                <a:solidFill>
                  <a:srgbClr val="0000FF"/>
                </a:solidFill>
              </a:rPr>
              <a:t>priamo</a:t>
            </a:r>
          </a:p>
        </p:txBody>
      </p:sp>
      <p:sp>
        <p:nvSpPr>
          <p:cNvPr id="25608" name="Text Box 8"/>
          <p:cNvSpPr txBox="1">
            <a:spLocks noChangeArrowheads="1"/>
          </p:cNvSpPr>
          <p:nvPr/>
        </p:nvSpPr>
        <p:spPr bwMode="auto">
          <a:xfrm>
            <a:off x="3324225" y="2541588"/>
            <a:ext cx="25590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sk-SK" b="1">
                <a:solidFill>
                  <a:srgbClr val="0000FF"/>
                </a:solidFill>
              </a:rPr>
              <a:t>Prikázaný smer jazdy </a:t>
            </a:r>
          </a:p>
          <a:p>
            <a:pPr algn="ctr"/>
            <a:r>
              <a:rPr lang="sk-SK" b="1">
                <a:solidFill>
                  <a:srgbClr val="0000FF"/>
                </a:solidFill>
              </a:rPr>
              <a:t>vpravo</a:t>
            </a:r>
          </a:p>
        </p:txBody>
      </p:sp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6300788" y="2565400"/>
            <a:ext cx="2495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sk-SK" b="1">
                <a:solidFill>
                  <a:srgbClr val="0000FF"/>
                </a:solidFill>
              </a:rPr>
              <a:t>Prikázaný smer jazdy</a:t>
            </a:r>
          </a:p>
          <a:p>
            <a:pPr algn="ctr"/>
            <a:r>
              <a:rPr lang="sk-SK" b="1">
                <a:solidFill>
                  <a:srgbClr val="0000FF"/>
                </a:solidFill>
              </a:rPr>
              <a:t>vľavo</a:t>
            </a:r>
          </a:p>
        </p:txBody>
      </p:sp>
      <p:pic>
        <p:nvPicPr>
          <p:cNvPr id="25611" name="Picture 11" descr="Dopravná značka P2.sv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3716338"/>
            <a:ext cx="1728787" cy="1728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1476375" y="5589588"/>
            <a:ext cx="24828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sk-SK" b="1">
                <a:solidFill>
                  <a:schemeClr val="hlink"/>
                </a:solidFill>
              </a:rPr>
              <a:t>STOJ, DAJ </a:t>
            </a:r>
          </a:p>
          <a:p>
            <a:pPr algn="ctr"/>
            <a:r>
              <a:rPr lang="sk-SK" b="1">
                <a:solidFill>
                  <a:schemeClr val="hlink"/>
                </a:solidFill>
              </a:rPr>
              <a:t>PREDNOSŤ V JAZDE</a:t>
            </a:r>
          </a:p>
        </p:txBody>
      </p:sp>
      <p:sp>
        <p:nvSpPr>
          <p:cNvPr id="25613" name="Rectangle 13"/>
          <p:cNvSpPr>
            <a:spLocks noChangeArrowheads="1"/>
          </p:cNvSpPr>
          <p:nvPr/>
        </p:nvSpPr>
        <p:spPr bwMode="auto">
          <a:xfrm>
            <a:off x="4140200" y="3716338"/>
            <a:ext cx="3744913" cy="182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 sz="1900" b="1"/>
              <a:t>Stop - to nie je pre stopárov,</a:t>
            </a:r>
          </a:p>
          <a:p>
            <a:r>
              <a:rPr lang="sk-SK" sz="1900" b="1"/>
              <a:t>aby autá stopovali,</a:t>
            </a:r>
          </a:p>
          <a:p>
            <a:r>
              <a:rPr lang="sk-SK" sz="1900" b="1"/>
              <a:t>keď sa ženú plnou parou.</a:t>
            </a:r>
          </a:p>
          <a:p>
            <a:r>
              <a:rPr lang="sk-SK" sz="1900" b="1"/>
              <a:t>Vodičom vždy vraví, aby stáli,</a:t>
            </a:r>
          </a:p>
          <a:p>
            <a:r>
              <a:rPr lang="sk-SK" sz="1900" b="1"/>
              <a:t>a len keď je voľná cesta,</a:t>
            </a:r>
          </a:p>
          <a:p>
            <a:r>
              <a:rPr lang="sk-SK" sz="1900" b="1"/>
              <a:t>pohli sa zas s autom z miesta.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25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2000"/>
                                        <p:tgtEl>
                                          <p:spTgt spid="25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0" dur="2000"/>
                                        <p:tgtEl>
                                          <p:spTgt spid="256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3" dur="2000"/>
                                        <p:tgtEl>
                                          <p:spTgt spid="256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6" dur="2000"/>
                                        <p:tgtEl>
                                          <p:spTgt spid="256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9" dur="2000"/>
                                        <p:tgtEl>
                                          <p:spTgt spid="256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2000"/>
                                        <p:tgtEl>
                                          <p:spTgt spid="256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7" grpId="0"/>
      <p:bldP spid="25608" grpId="0"/>
      <p:bldP spid="25609" grpId="0"/>
      <p:bldP spid="256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7" name="Picture 11" descr="Empty Road Sign : Wooden signboard Vektor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4" y="256629"/>
            <a:ext cx="7273925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WordArt 5"/>
          <p:cNvSpPr>
            <a:spLocks noChangeArrowheads="1" noChangeShapeType="1" noTextEdit="1"/>
          </p:cNvSpPr>
          <p:nvPr/>
        </p:nvSpPr>
        <p:spPr bwMode="auto">
          <a:xfrm>
            <a:off x="1448593" y="1204912"/>
            <a:ext cx="6200775" cy="428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k-SK" sz="24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 Black"/>
              </a:rPr>
              <a:t>INFORMATÍVNE DOPRAVNÉ ZNAČKY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647700" y="1943100"/>
            <a:ext cx="780256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2400" b="1">
                <a:solidFill>
                  <a:srgbClr val="FFFF00"/>
                </a:solidFill>
              </a:rPr>
              <a:t>Informatívne dopravné značky</a:t>
            </a:r>
            <a:r>
              <a:rPr lang="sk-SK" sz="2400" b="1"/>
              <a:t> nám dávajú potrebné </a:t>
            </a:r>
          </a:p>
          <a:p>
            <a:r>
              <a:rPr lang="sk-SK" sz="2400" b="1"/>
              <a:t>informácie, ktoré nám slúžia pre lepšiu </a:t>
            </a:r>
            <a:r>
              <a:rPr lang="sk-SK" sz="2400" b="1">
                <a:solidFill>
                  <a:srgbClr val="0000FF"/>
                </a:solidFill>
              </a:rPr>
              <a:t>orientáciu.</a:t>
            </a:r>
          </a:p>
        </p:txBody>
      </p:sp>
      <p:pic>
        <p:nvPicPr>
          <p:cNvPr id="26632" name="Picture 8" descr="Dopravná značka IP6.sv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578597"/>
            <a:ext cx="1366837" cy="136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4" name="Picture 10" descr="Dopravná značka IP12.sv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0006" y="3534990"/>
            <a:ext cx="1377950" cy="1919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46" name="Picture 22" descr="ANd9GcT-wXsYRhRmNi8L_UHRQs1sFn4WTn5Gdu0G3xB8u4QmHKQNYMrYIRALNQ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573463"/>
            <a:ext cx="1366837" cy="1366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51" name="Text Box 27"/>
          <p:cNvSpPr txBox="1">
            <a:spLocks noChangeArrowheads="1"/>
          </p:cNvSpPr>
          <p:nvPr/>
        </p:nvSpPr>
        <p:spPr bwMode="auto">
          <a:xfrm>
            <a:off x="880219" y="5199062"/>
            <a:ext cx="1403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sk-SK" b="1" dirty="0">
                <a:solidFill>
                  <a:srgbClr val="0000FF"/>
                </a:solidFill>
              </a:rPr>
              <a:t>Nemocnica</a:t>
            </a:r>
          </a:p>
        </p:txBody>
      </p:sp>
      <p:sp>
        <p:nvSpPr>
          <p:cNvPr id="26652" name="Text Box 28"/>
          <p:cNvSpPr txBox="1">
            <a:spLocks noChangeArrowheads="1"/>
          </p:cNvSpPr>
          <p:nvPr/>
        </p:nvSpPr>
        <p:spPr bwMode="auto">
          <a:xfrm>
            <a:off x="3886869" y="5641974"/>
            <a:ext cx="1403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b="1" dirty="0">
                <a:solidFill>
                  <a:srgbClr val="0000FF"/>
                </a:solidFill>
              </a:rPr>
              <a:t>Parkovisko</a:t>
            </a:r>
          </a:p>
        </p:txBody>
      </p:sp>
      <p:sp>
        <p:nvSpPr>
          <p:cNvPr id="26653" name="Text Box 29"/>
          <p:cNvSpPr txBox="1">
            <a:spLocks noChangeArrowheads="1"/>
          </p:cNvSpPr>
          <p:nvPr/>
        </p:nvSpPr>
        <p:spPr bwMode="auto">
          <a:xfrm>
            <a:off x="6156176" y="5257800"/>
            <a:ext cx="2584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b="1" dirty="0">
                <a:solidFill>
                  <a:srgbClr val="0000FF"/>
                </a:solidFill>
              </a:rPr>
              <a:t>Priechod pre chodcov</a:t>
            </a:r>
          </a:p>
        </p:txBody>
      </p:sp>
      <p:sp>
        <p:nvSpPr>
          <p:cNvPr id="26654" name="Text Box 30"/>
          <p:cNvSpPr txBox="1">
            <a:spLocks noChangeArrowheads="1"/>
          </p:cNvSpPr>
          <p:nvPr/>
        </p:nvSpPr>
        <p:spPr bwMode="auto">
          <a:xfrm>
            <a:off x="684213" y="2852738"/>
            <a:ext cx="6921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sz="2400" b="1"/>
              <a:t>Hovoria: „ </a:t>
            </a:r>
            <a:r>
              <a:rPr lang="sk-SK" sz="2400" b="1">
                <a:solidFill>
                  <a:srgbClr val="0000FF"/>
                </a:solidFill>
              </a:rPr>
              <a:t>HĽADÁŠ NIEČO? JA TI PORADÍM.</a:t>
            </a:r>
            <a:r>
              <a:rPr lang="sk-SK" sz="2400" b="1"/>
              <a:t> „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2000"/>
                                        <p:tgtEl>
                                          <p:spTgt spid="266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8" dur="2000"/>
                                        <p:tgtEl>
                                          <p:spTgt spid="266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3" dur="2000"/>
                                        <p:tgtEl>
                                          <p:spTgt spid="266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26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26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26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8" dur="20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3" dur="2000"/>
                                        <p:tgtEl>
                                          <p:spTgt spid="26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9" grpId="0" animBg="1"/>
      <p:bldP spid="26651" grpId="0"/>
      <p:bldP spid="26652" grpId="0"/>
      <p:bldP spid="2665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 descr="Dopravná značka IP28a.sv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908050"/>
            <a:ext cx="2087562" cy="1249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3" name="Picture 5" descr="Dopravná značka IP28b.sv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3500438"/>
            <a:ext cx="2305050" cy="137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4" name="Picture 6" descr="Dopravná značka IP25a.sv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620713"/>
            <a:ext cx="1397000" cy="194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1187450" y="2349500"/>
            <a:ext cx="1555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b="1">
                <a:solidFill>
                  <a:srgbClr val="0000FF"/>
                </a:solidFill>
              </a:rPr>
              <a:t>Obytná zóna</a:t>
            </a:r>
          </a:p>
        </p:txBody>
      </p:sp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900113" y="5084763"/>
            <a:ext cx="2406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b="1">
                <a:solidFill>
                  <a:srgbClr val="0000FF"/>
                </a:solidFill>
              </a:rPr>
              <a:t>Koniec obytnej zóny</a:t>
            </a:r>
          </a:p>
        </p:txBody>
      </p:sp>
      <p:sp>
        <p:nvSpPr>
          <p:cNvPr id="27657" name="Text Box 9"/>
          <p:cNvSpPr txBox="1">
            <a:spLocks noChangeArrowheads="1"/>
          </p:cNvSpPr>
          <p:nvPr/>
        </p:nvSpPr>
        <p:spPr bwMode="auto">
          <a:xfrm>
            <a:off x="6804025" y="2636838"/>
            <a:ext cx="1365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k-SK" b="1">
                <a:solidFill>
                  <a:srgbClr val="0000FF"/>
                </a:solidFill>
              </a:rPr>
              <a:t>Pešia zóna</a:t>
            </a:r>
          </a:p>
        </p:txBody>
      </p:sp>
      <p:pic>
        <p:nvPicPr>
          <p:cNvPr id="27658" name="Picture 10" descr="ANd9GcTxp_bS6q06txxCJDqlzzGTeU1ZfhBv08jRF66skYaz0WX7SKbqwiYPf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1844675"/>
            <a:ext cx="1395413" cy="194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59" name="Text Box 11"/>
          <p:cNvSpPr txBox="1">
            <a:spLocks noChangeArrowheads="1"/>
          </p:cNvSpPr>
          <p:nvPr/>
        </p:nvSpPr>
        <p:spPr bwMode="auto">
          <a:xfrm>
            <a:off x="4211638" y="4005263"/>
            <a:ext cx="12890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sk-SK" b="1">
                <a:solidFill>
                  <a:srgbClr val="0000FF"/>
                </a:solidFill>
              </a:rPr>
              <a:t> Zastávka </a:t>
            </a:r>
          </a:p>
          <a:p>
            <a:pPr algn="ctr"/>
            <a:r>
              <a:rPr lang="sk-SK" b="1">
                <a:solidFill>
                  <a:srgbClr val="0000FF"/>
                </a:solidFill>
              </a:rPr>
              <a:t>autobusu</a:t>
            </a:r>
          </a:p>
        </p:txBody>
      </p:sp>
      <p:sp>
        <p:nvSpPr>
          <p:cNvPr id="27661" name="Text Box 13"/>
          <p:cNvSpPr txBox="1">
            <a:spLocks noChangeArrowheads="1"/>
          </p:cNvSpPr>
          <p:nvPr/>
        </p:nvSpPr>
        <p:spPr bwMode="auto">
          <a:xfrm>
            <a:off x="6952704" y="5130800"/>
            <a:ext cx="12382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sk-SK" b="1" dirty="0">
                <a:solidFill>
                  <a:srgbClr val="0000FF"/>
                </a:solidFill>
              </a:rPr>
              <a:t>Zastávka </a:t>
            </a:r>
          </a:p>
          <a:p>
            <a:pPr algn="ctr"/>
            <a:r>
              <a:rPr lang="sk-SK" b="1" dirty="0">
                <a:solidFill>
                  <a:srgbClr val="0000FF"/>
                </a:solidFill>
              </a:rPr>
              <a:t>električky</a:t>
            </a:r>
          </a:p>
        </p:txBody>
      </p:sp>
      <p:sp>
        <p:nvSpPr>
          <p:cNvPr id="27663" name="AutoShape 15" descr="Z"/>
          <p:cNvSpPr>
            <a:spLocks noChangeAspect="1" noChangeArrowheads="1"/>
          </p:cNvSpPr>
          <p:nvPr/>
        </p:nvSpPr>
        <p:spPr bwMode="auto">
          <a:xfrm>
            <a:off x="4100513" y="2952750"/>
            <a:ext cx="94297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sk-SK"/>
          </a:p>
        </p:txBody>
      </p:sp>
      <p:pic>
        <p:nvPicPr>
          <p:cNvPr id="27664" name="Picture 16" descr="untitled"/>
          <p:cNvPicPr>
            <a:picLocks noGrp="1" noChangeAspect="1" noChangeArrowheads="1"/>
          </p:cNvPicPr>
          <p:nvPr>
            <p:ph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77050" y="3644900"/>
            <a:ext cx="1406525" cy="1420813"/>
          </a:xfrm>
          <a:noFill/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27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27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27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27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5" grpId="0"/>
      <p:bldP spid="27656" grpId="0"/>
      <p:bldP spid="27657" grpId="0"/>
      <p:bldP spid="27659" grpId="0"/>
      <p:bldP spid="2766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5" name="Picture 5" descr="Vector. Blank road billboard Reklamní fotografie - 261564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26" name="AutoShape 6"/>
          <p:cNvSpPr>
            <a:spLocks noChangeArrowheads="1"/>
          </p:cNvSpPr>
          <p:nvPr/>
        </p:nvSpPr>
        <p:spPr bwMode="auto">
          <a:xfrm>
            <a:off x="3635375" y="1557338"/>
            <a:ext cx="4608513" cy="3024187"/>
          </a:xfrm>
          <a:prstGeom prst="flowChartProcess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sk-SK"/>
          </a:p>
        </p:txBody>
      </p:sp>
      <p:sp>
        <p:nvSpPr>
          <p:cNvPr id="30729" name="WordArt 9"/>
          <p:cNvSpPr>
            <a:spLocks noChangeArrowheads="1" noChangeShapeType="1" noTextEdit="1"/>
          </p:cNvSpPr>
          <p:nvPr/>
        </p:nvSpPr>
        <p:spPr bwMode="auto">
          <a:xfrm>
            <a:off x="4067175" y="1916113"/>
            <a:ext cx="3817938" cy="22336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k-SK" sz="4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ŠŤASTNÚ </a:t>
            </a:r>
          </a:p>
          <a:p>
            <a:pPr algn="ctr"/>
            <a:r>
              <a:rPr lang="sk-SK" sz="4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CESTU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9" grpId="0" animBg="1"/>
    </p:bld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536</TotalTime>
  <Words>485</Words>
  <Application>Microsoft Office PowerPoint</Application>
  <PresentationFormat>Prezentácia na obrazovke (4:3)</PresentationFormat>
  <Paragraphs>138</Paragraphs>
  <Slides>14</Slides>
  <Notes>2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14</vt:i4>
      </vt:variant>
    </vt:vector>
  </HeadingPairs>
  <TitlesOfParts>
    <vt:vector size="15" baseType="lpstr">
      <vt:lpstr>Motív Office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Erika</dc:creator>
  <cp:lastModifiedBy>Uzivatel</cp:lastModifiedBy>
  <cp:revision>15</cp:revision>
  <dcterms:created xsi:type="dcterms:W3CDTF">2009-04-19T12:56:38Z</dcterms:created>
  <dcterms:modified xsi:type="dcterms:W3CDTF">2014-02-20T09:55:32Z</dcterms:modified>
</cp:coreProperties>
</file>