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88" r:id="rId2"/>
    <p:sldId id="256" r:id="rId3"/>
    <p:sldId id="270" r:id="rId4"/>
    <p:sldId id="284" r:id="rId5"/>
    <p:sldId id="267" r:id="rId6"/>
    <p:sldId id="268" r:id="rId7"/>
    <p:sldId id="269" r:id="rId8"/>
    <p:sldId id="283" r:id="rId9"/>
    <p:sldId id="280" r:id="rId10"/>
    <p:sldId id="265" r:id="rId11"/>
    <p:sldId id="281" r:id="rId12"/>
    <p:sldId id="278" r:id="rId13"/>
    <p:sldId id="279" r:id="rId14"/>
    <p:sldId id="285" r:id="rId15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3300"/>
    <a:srgbClr val="99FF66"/>
    <a:srgbClr val="000099"/>
    <a:srgbClr val="66FFCC"/>
    <a:srgbClr val="FF0066"/>
    <a:srgbClr val="99FF33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8" autoAdjust="0"/>
    <p:restoredTop sz="94563" autoAdjust="0"/>
  </p:normalViewPr>
  <p:slideViewPr>
    <p:cSldViewPr>
      <p:cViewPr varScale="1">
        <p:scale>
          <a:sx n="69" d="100"/>
          <a:sy n="69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k-SK" noProof="0" smtClean="0"/>
              <a:t>Kliknite sem a upravte štýl predlohy nadpisov.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sk-SK" noProof="0" smtClean="0"/>
              <a:t>Kliknite sem a upravte štýl predlohy podnadpisov.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CA748-50BE-44FD-9D53-E10BE60CFAD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683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E6C5D-6B20-4EF2-AAB5-8C54CCDBD725}" type="datetimeFigureOut">
              <a:rPr lang="sk-SK"/>
              <a:pPr>
                <a:defRPr/>
              </a:pPr>
              <a:t>3.4.2014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0B0D2-9601-4EE6-8E4E-880FCC9380F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0320845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F8383A6-61DE-407F-83D8-3F9B9D82310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Dopytovo orientovaný projekt</a:t>
            </a:r>
          </a:p>
          <a:p>
            <a:pPr algn="ctr"/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Kód ITMS projektu 26110130435</a:t>
            </a:r>
          </a:p>
          <a:p>
            <a:pPr algn="ctr"/>
            <a:r>
              <a:rPr lang="sk-SK" sz="1400" dirty="0" smtClean="0">
                <a:solidFill>
                  <a:schemeClr val="accent4">
                    <a:lumMod val="10000"/>
                  </a:schemeClr>
                </a:solidFill>
              </a:rPr>
              <a:t>Aktivita 1.1</a:t>
            </a:r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11188" y="404813"/>
            <a:ext cx="7915275" cy="1152525"/>
          </a:xfrm>
        </p:spPr>
        <p:txBody>
          <a:bodyPr/>
          <a:lstStyle/>
          <a:p>
            <a:pPr eaLnBrk="1" hangingPunct="1"/>
            <a:r>
              <a:rPr lang="sk-SK" sz="5400" b="1" smtClean="0">
                <a:solidFill>
                  <a:srgbClr val="FFFF00"/>
                </a:solidFill>
                <a:latin typeface="Arial" charset="0"/>
              </a:rPr>
              <a:t>Moja rodina</a:t>
            </a:r>
            <a:endParaRPr lang="sk-SK" sz="3200" b="1" smtClean="0">
              <a:solidFill>
                <a:srgbClr val="FF5050"/>
              </a:solidFill>
              <a:latin typeface="Arial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00113" y="5876925"/>
            <a:ext cx="7704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8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My sme veľká rodina – otec, mama, brat a ja</a:t>
            </a:r>
          </a:p>
        </p:txBody>
      </p:sp>
      <p:pic>
        <p:nvPicPr>
          <p:cNvPr id="3083" name="Picture 11" descr="family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484313"/>
            <a:ext cx="5257800" cy="433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4572000" y="1628775"/>
            <a:ext cx="417671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Čo je domov, dobre viem,      hneď vám na to odpoviem.</a:t>
            </a:r>
          </a:p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Môj vankúšik v postieľke, sladký hrášok v polievke.</a:t>
            </a:r>
          </a:p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Rozprávočka od babičky, sladký božtek od mamičky.</a:t>
            </a:r>
          </a:p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Dedkov koník z kúska lipy</a:t>
            </a:r>
          </a:p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ocko, čo vraví vtipy.</a:t>
            </a:r>
          </a:p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Čo je domov, dobre viem, </a:t>
            </a:r>
          </a:p>
          <a:p>
            <a:r>
              <a:rPr lang="sk-SK" sz="2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 papier ho maľujem.</a:t>
            </a:r>
          </a:p>
        </p:txBody>
      </p:sp>
      <p:pic>
        <p:nvPicPr>
          <p:cNvPr id="4112" name="Picture 16" descr="Nepojmenovaný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4321175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5" name="Picture 19" descr="Nepojmenovaný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205038"/>
            <a:ext cx="2160588" cy="178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5580063" y="692150"/>
            <a:ext cx="173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600" b="1">
                <a:solidFill>
                  <a:srgbClr val="FFFF00"/>
                </a:solidFill>
              </a:rPr>
              <a:t>Rodina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de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644900"/>
            <a:ext cx="2901950" cy="2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987675" y="476250"/>
            <a:ext cx="3613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600" b="1">
                <a:solidFill>
                  <a:srgbClr val="FFFF00"/>
                </a:solidFill>
              </a:rPr>
              <a:t>Členovia rodiny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50913" y="1908175"/>
            <a:ext cx="16144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cs typeface="Arial" charset="0"/>
              </a:rPr>
              <a:t>•</a:t>
            </a:r>
            <a:r>
              <a:rPr lang="sk-SK" sz="3200" b="1"/>
              <a:t> mama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971550" y="2565400"/>
            <a:ext cx="1273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cs typeface="Arial" charset="0"/>
              </a:rPr>
              <a:t>•</a:t>
            </a:r>
            <a:r>
              <a:rPr lang="sk-SK" sz="3200" b="1"/>
              <a:t> otec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2843213" y="1700213"/>
            <a:ext cx="15144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solidFill>
                  <a:srgbClr val="FFFF00"/>
                </a:solidFill>
              </a:rPr>
              <a:t>rodičia</a:t>
            </a: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2843213" y="1557338"/>
            <a:ext cx="1512887" cy="863600"/>
          </a:xfrm>
          <a:prstGeom prst="wedgeRoundRectCallout">
            <a:avLst>
              <a:gd name="adj1" fmla="val -44963"/>
              <a:gd name="adj2" fmla="val 70037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3132138" y="4076700"/>
            <a:ext cx="904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solidFill>
                  <a:srgbClr val="FFFF00"/>
                </a:solidFill>
              </a:rPr>
              <a:t>deti</a:t>
            </a:r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>
            <a:off x="2843213" y="3933825"/>
            <a:ext cx="1512887" cy="863600"/>
          </a:xfrm>
          <a:prstGeom prst="wedgeRoundRectCallout">
            <a:avLst>
              <a:gd name="adj1" fmla="val -44963"/>
              <a:gd name="adj2" fmla="val 70037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1042988" y="4149725"/>
            <a:ext cx="15224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cs typeface="Arial" charset="0"/>
              </a:rPr>
              <a:t>•</a:t>
            </a:r>
            <a:r>
              <a:rPr lang="sk-SK" sz="3200" b="1"/>
              <a:t> dcéra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1042988" y="4868863"/>
            <a:ext cx="11382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cs typeface="Arial" charset="0"/>
              </a:rPr>
              <a:t>•</a:t>
            </a:r>
            <a:r>
              <a:rPr lang="sk-SK" sz="3200" b="1"/>
              <a:t> syn</a:t>
            </a:r>
          </a:p>
        </p:txBody>
      </p:sp>
      <p:pic>
        <p:nvPicPr>
          <p:cNvPr id="31760" name="Picture 16" descr="otec a m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25538"/>
            <a:ext cx="2686050" cy="247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  <p:bldP spid="31751" grpId="0"/>
      <p:bldP spid="31752" grpId="0"/>
      <p:bldP spid="31753" grpId="0"/>
      <p:bldP spid="31754" grpId="0" animBg="1"/>
      <p:bldP spid="31755" grpId="0"/>
      <p:bldP spid="31756" grpId="0" animBg="1"/>
      <p:bldP spid="31757" grpId="0"/>
      <p:bldP spid="317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7" name="Picture 23" descr="rodin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052513"/>
            <a:ext cx="5081588" cy="508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4" name="Rectangle 8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228600"/>
            <a:ext cx="8510588" cy="1040160"/>
          </a:xfrm>
        </p:spPr>
        <p:txBody>
          <a:bodyPr/>
          <a:lstStyle/>
          <a:p>
            <a:pPr eaLnBrk="1" hangingPunct="1">
              <a:defRPr/>
            </a:pPr>
            <a:r>
              <a:rPr lang="sk-SK" b="1" dirty="0" smtClean="0">
                <a:solidFill>
                  <a:srgbClr val="FFFF00"/>
                </a:solidFill>
              </a:rPr>
              <a:t>Súrodenci</a:t>
            </a:r>
          </a:p>
        </p:txBody>
      </p:sp>
      <p:sp>
        <p:nvSpPr>
          <p:cNvPr id="6151" name="Line 17"/>
          <p:cNvSpPr>
            <a:spLocks noChangeShapeType="1"/>
          </p:cNvSpPr>
          <p:nvPr/>
        </p:nvSpPr>
        <p:spPr bwMode="auto">
          <a:xfrm>
            <a:off x="1619250" y="2708275"/>
            <a:ext cx="574675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6152" name="Line 18"/>
          <p:cNvSpPr>
            <a:spLocks noChangeShapeType="1"/>
          </p:cNvSpPr>
          <p:nvPr/>
        </p:nvSpPr>
        <p:spPr bwMode="auto">
          <a:xfrm flipH="1">
            <a:off x="6659563" y="2420938"/>
            <a:ext cx="792162" cy="503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6153" name="Line 19"/>
          <p:cNvSpPr>
            <a:spLocks noChangeShapeType="1"/>
          </p:cNvSpPr>
          <p:nvPr/>
        </p:nvSpPr>
        <p:spPr bwMode="auto">
          <a:xfrm flipV="1">
            <a:off x="1619250" y="2133600"/>
            <a:ext cx="2089150" cy="57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451725" y="1916113"/>
            <a:ext cx="1235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 b="1"/>
              <a:t>sestra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395288" y="2420938"/>
            <a:ext cx="11541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 b="1"/>
              <a:t>bratia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6151" grpId="0" animBg="1"/>
      <p:bldP spid="6152" grpId="0" animBg="1"/>
      <p:bldP spid="6153" grpId="0" animBg="1"/>
      <p:bldP spid="6162" grpId="0"/>
      <p:bldP spid="61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50825" y="260350"/>
            <a:ext cx="8510588" cy="1325563"/>
          </a:xfrm>
        </p:spPr>
        <p:txBody>
          <a:bodyPr/>
          <a:lstStyle/>
          <a:p>
            <a:pPr eaLnBrk="1" hangingPunct="1"/>
            <a:r>
              <a:rPr lang="sk-SK" b="1" smtClean="0">
                <a:solidFill>
                  <a:srgbClr val="99FF33"/>
                </a:solidFill>
                <a:latin typeface="Arial" charset="0"/>
              </a:rPr>
              <a:t>Bratia</a:t>
            </a:r>
          </a:p>
        </p:txBody>
      </p:sp>
      <p:sp>
        <p:nvSpPr>
          <p:cNvPr id="37893" name="Rectangle 5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39750" y="1628775"/>
            <a:ext cx="4486275" cy="4422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chemeClr val="hlink"/>
                </a:solidFill>
                <a:latin typeface="Arial" charset="0"/>
              </a:rPr>
              <a:t>Môj brat - je môj kamarát.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chemeClr val="hlink"/>
                </a:solidFill>
                <a:latin typeface="Arial" charset="0"/>
              </a:rPr>
              <a:t>...hrá sa so mnou,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chemeClr val="hlink"/>
                </a:solidFill>
                <a:latin typeface="Arial" charset="0"/>
              </a:rPr>
              <a:t>rád sa jaší,</a:t>
            </a:r>
            <a:endParaRPr lang="sk-SK" sz="2800" smtClean="0">
              <a:solidFill>
                <a:srgbClr val="FF505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chemeClr val="hlink"/>
                </a:solidFill>
                <a:latin typeface="Arial" charset="0"/>
              </a:rPr>
              <a:t>nevadí mu, že som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chemeClr val="hlink"/>
                </a:solidFill>
                <a:latin typeface="Arial" charset="0"/>
              </a:rPr>
              <a:t>menší.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sk-SK" sz="2800" smtClean="0">
              <a:solidFill>
                <a:schemeClr val="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rgbClr val="00FFFF"/>
                </a:solidFill>
                <a:latin typeface="Arial" charset="0"/>
              </a:rPr>
              <a:t>My sme bratia - súrodenci.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rgbClr val="00FFFF"/>
                </a:solidFill>
                <a:latin typeface="Arial" charset="0"/>
              </a:rPr>
              <a:t>Ja som menší,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2800" smtClean="0">
                <a:solidFill>
                  <a:srgbClr val="00FFFF"/>
                </a:solidFill>
                <a:latin typeface="Arial" charset="0"/>
              </a:rPr>
              <a:t>brat je  väčší.</a:t>
            </a:r>
          </a:p>
        </p:txBody>
      </p:sp>
      <p:pic>
        <p:nvPicPr>
          <p:cNvPr id="7180" name="Picture 12" descr="bra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437063"/>
            <a:ext cx="1930400" cy="152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brat veľk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565400"/>
            <a:ext cx="1804987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38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44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5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6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7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89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7524750" y="1844675"/>
            <a:ext cx="504825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9940" name="Rectangle 4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k-SK" b="1" smtClean="0">
                <a:solidFill>
                  <a:srgbClr val="FF00FF"/>
                </a:solidFill>
                <a:latin typeface="Arial" charset="0"/>
              </a:rPr>
              <a:t>Sestra</a:t>
            </a:r>
          </a:p>
        </p:txBody>
      </p:sp>
      <p:sp>
        <p:nvSpPr>
          <p:cNvPr id="39945" name="AutoShape 9"/>
          <p:cNvSpPr>
            <a:spLocks noChangeArrowheads="1"/>
          </p:cNvSpPr>
          <p:nvPr/>
        </p:nvSpPr>
        <p:spPr bwMode="auto">
          <a:xfrm>
            <a:off x="4787900" y="1268413"/>
            <a:ext cx="2089150" cy="1368425"/>
          </a:xfrm>
          <a:prstGeom prst="wedgeRoundRectCallout">
            <a:avLst>
              <a:gd name="adj1" fmla="val 71051"/>
              <a:gd name="adj2" fmla="val 21579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k-SK" b="1">
                <a:effectLst>
                  <a:outerShdw blurRad="38100" dist="38100" dir="2700000" algn="tl">
                    <a:srgbClr val="000000"/>
                  </a:outerShdw>
                </a:effectLst>
              </a:rPr>
              <a:t>Máme jednu sestričku, upratuje izbičku.</a:t>
            </a:r>
          </a:p>
        </p:txBody>
      </p:sp>
      <p:pic>
        <p:nvPicPr>
          <p:cNvPr id="8203" name="Picture 11" descr="13635780-illustration-of-a-housekee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41438"/>
            <a:ext cx="2952750" cy="232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estrič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125538"/>
            <a:ext cx="2062163" cy="32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13121362-illustration-of-a-girl-and-boy-on-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076700"/>
            <a:ext cx="3024187" cy="206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6" name="AutoShape 10"/>
          <p:cNvSpPr>
            <a:spLocks noChangeArrowheads="1"/>
          </p:cNvSpPr>
          <p:nvPr/>
        </p:nvSpPr>
        <p:spPr bwMode="auto">
          <a:xfrm rot="5400000">
            <a:off x="6157913" y="3716337"/>
            <a:ext cx="1366838" cy="3097213"/>
          </a:xfrm>
          <a:prstGeom prst="wedgeRoundRectCallout">
            <a:avLst>
              <a:gd name="adj1" fmla="val -9005"/>
              <a:gd name="adj2" fmla="val 85468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/>
          <a:lstStyle/>
          <a:p>
            <a:pPr algn="ctr"/>
            <a:r>
              <a:rPr lang="sk-SK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Sestru máme veľmi radi,  pretože nám stále radí,</a:t>
            </a:r>
          </a:p>
          <a:p>
            <a:pPr algn="ctr"/>
            <a:r>
              <a:rPr lang="sk-SK" b="1">
                <a:effectLst>
                  <a:outerShdw blurRad="38100" dist="38100" dir="2700000" algn="tl">
                    <a:srgbClr val="000000"/>
                  </a:outerShdw>
                </a:effectLst>
              </a:rPr>
              <a:t> ako písať písmenká, </a:t>
            </a:r>
            <a:r>
              <a:rPr lang="sk-SK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či </a:t>
            </a:r>
            <a:r>
              <a:rPr lang="sk-SK" b="1">
                <a:effectLst>
                  <a:outerShdw blurRad="38100" dist="38100" dir="2700000" algn="tl">
                    <a:srgbClr val="000000"/>
                  </a:outerShdw>
                </a:effectLst>
              </a:rPr>
              <a:t>odčítať </a:t>
            </a:r>
            <a:r>
              <a:rPr lang="sk-SK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číselka</a:t>
            </a:r>
            <a:r>
              <a:rPr lang="sk-SK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 animBg="1"/>
      <p:bldP spid="39940" grpId="0"/>
      <p:bldP spid="39945" grpId="0" animBg="1"/>
      <p:bldP spid="399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k-SK" sz="4000" b="1" smtClean="0">
                <a:latin typeface="Arial" charset="0"/>
              </a:rPr>
              <a:t>Kto patrí do najbližšej rodiny?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755650" y="1412875"/>
            <a:ext cx="2376488" cy="5762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k-SK" sz="2800" b="1" smtClean="0">
                <a:solidFill>
                  <a:srgbClr val="FF00FF"/>
                </a:solidFill>
                <a:latin typeface="Arial" charset="0"/>
              </a:rPr>
              <a:t>s</a:t>
            </a:r>
            <a:r>
              <a:rPr lang="sk-SK" sz="2800" b="1" smtClean="0">
                <a:solidFill>
                  <a:srgbClr val="FF00FF"/>
                </a:solidFill>
                <a:latin typeface="Arial Rounded MT Bold" pitchFamily="34" charset="0"/>
              </a:rPr>
              <a:t>tarí rodičia</a:t>
            </a:r>
            <a:r>
              <a:rPr lang="sk-SK" sz="2800" b="1" smtClean="0">
                <a:solidFill>
                  <a:srgbClr val="FF00FF"/>
                </a:solidFill>
                <a:latin typeface="Arial" charset="0"/>
              </a:rPr>
              <a:t>:</a:t>
            </a:r>
          </a:p>
        </p:txBody>
      </p:sp>
      <p:pic>
        <p:nvPicPr>
          <p:cNvPr id="28684" name="Picture 12" descr="babič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852738"/>
            <a:ext cx="2147887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6" name="Picture 14" descr="8842383-family-generation-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205038"/>
            <a:ext cx="2820988" cy="411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Rot="1" noChangeArrowheads="1"/>
          </p:cNvSpPr>
          <p:nvPr/>
        </p:nvSpPr>
        <p:spPr bwMode="auto">
          <a:xfrm>
            <a:off x="4500563" y="1412875"/>
            <a:ext cx="1296987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sk-SK" sz="2800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babka</a:t>
            </a:r>
          </a:p>
        </p:txBody>
      </p:sp>
      <p:sp>
        <p:nvSpPr>
          <p:cNvPr id="3" name="Rectangle 3"/>
          <p:cNvSpPr>
            <a:spLocks noRot="1" noChangeArrowheads="1"/>
          </p:cNvSpPr>
          <p:nvPr/>
        </p:nvSpPr>
        <p:spPr bwMode="auto">
          <a:xfrm>
            <a:off x="6659563" y="1412875"/>
            <a:ext cx="1296987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sk-SK" sz="2800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dedko</a:t>
            </a:r>
          </a:p>
        </p:txBody>
      </p:sp>
      <p:pic>
        <p:nvPicPr>
          <p:cNvPr id="28689" name="Picture 17" descr="dedušk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636838"/>
            <a:ext cx="2519363" cy="251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63" name="Rectangle 19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268538" y="0"/>
            <a:ext cx="4464050" cy="1341438"/>
          </a:xfrm>
        </p:spPr>
        <p:txBody>
          <a:bodyPr/>
          <a:lstStyle/>
          <a:p>
            <a:pPr eaLnBrk="1" hangingPunct="1"/>
            <a:r>
              <a:rPr lang="sk-SK" b="1" smtClean="0">
                <a:latin typeface="Arial" charset="0"/>
              </a:rPr>
              <a:t>Vzťahy</a:t>
            </a:r>
            <a:r>
              <a:rPr lang="sk-SK" smtClean="0">
                <a:latin typeface="Arial" charset="0"/>
              </a:rPr>
              <a:t> </a:t>
            </a:r>
            <a:r>
              <a:rPr lang="sk-SK" b="1" smtClean="0">
                <a:latin typeface="Arial" charset="0"/>
              </a:rPr>
              <a:t>v rodine</a:t>
            </a:r>
          </a:p>
        </p:txBody>
      </p:sp>
      <p:sp>
        <p:nvSpPr>
          <p:cNvPr id="57364" name="Rectangle 20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539750" y="1268413"/>
            <a:ext cx="3671888" cy="1223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3400" smtClean="0">
                <a:latin typeface="Arial" charset="0"/>
              </a:rPr>
              <a:t>Ja som dedko,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k-SK" sz="3400" smtClean="0">
                <a:latin typeface="Arial" charset="0"/>
              </a:rPr>
              <a:t>to je moja vnučka. </a:t>
            </a:r>
          </a:p>
        </p:txBody>
      </p:sp>
      <p:pic>
        <p:nvPicPr>
          <p:cNvPr id="10250" name="Picture 10" descr="babič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636838"/>
            <a:ext cx="2484437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 descr="dedušk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813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vnuk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852738"/>
            <a:ext cx="244792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5" name="Picture 15" descr="vnučka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292600"/>
            <a:ext cx="1273175" cy="216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0"/>
          <p:cNvSpPr>
            <a:spLocks noRot="1" noChangeArrowheads="1"/>
          </p:cNvSpPr>
          <p:nvPr/>
        </p:nvSpPr>
        <p:spPr bwMode="auto">
          <a:xfrm>
            <a:off x="5219700" y="1268413"/>
            <a:ext cx="3105150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sk-SK" sz="3400">
                <a:effectLst>
                  <a:outerShdw blurRad="38100" dist="38100" dir="2700000" algn="tl">
                    <a:srgbClr val="000000"/>
                  </a:outerShdw>
                </a:effectLst>
              </a:rPr>
              <a:t>Ja som babka,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sk-SK" sz="3400">
                <a:effectLst>
                  <a:outerShdw blurRad="38100" dist="38100" dir="2700000" algn="tl">
                    <a:srgbClr val="000000"/>
                  </a:outerShdw>
                </a:effectLst>
              </a:rPr>
              <a:t>to je môj vnuk.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k-SK" b="1" smtClean="0">
                <a:latin typeface="Arial" charset="0"/>
              </a:rPr>
              <a:t>Pomenuj členov rodiny</a:t>
            </a:r>
          </a:p>
        </p:txBody>
      </p:sp>
      <p:pic>
        <p:nvPicPr>
          <p:cNvPr id="11276" name="Picture 12" descr="8842297-happy-grandpa-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96975"/>
            <a:ext cx="1539875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7" name="Picture 13" descr="8842323-happy-grandma-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68413"/>
            <a:ext cx="15748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8842362-father-and-son-cartoon – k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213100"/>
            <a:ext cx="1390650" cy="159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9" name="Picture 15" descr="8842378-mother-and-daughter-cartoon – kop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284538"/>
            <a:ext cx="1401763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8842366-grandpa-and-grandson-cartoon – kopi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5013325"/>
            <a:ext cx="1150937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1" name="Picture 17" descr="8842372-grandma-and-granddaughter-cartoon – kopi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013325"/>
            <a:ext cx="1225550" cy="129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4356100" y="2636838"/>
            <a:ext cx="523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3600" b="1"/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112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k-SK" b="1" smtClean="0">
                <a:latin typeface="Arial" charset="0"/>
              </a:rPr>
              <a:t>Moja rodina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1. Ja sa volám .....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2. Moja mama sa volá .....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3. Môj otec sa volá .....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4. Moja sestra sa volá .....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5. Môj brat sa volá .....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6. Môj dedko  sa volá .....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mtClean="0">
                <a:latin typeface="Arial" charset="0"/>
              </a:rPr>
              <a:t>  7. Moja babka sa volá .....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1" name="Picture 29" descr="9819386-an-illustration-of-a-mother-and-a-daughter-going-grocery-shopp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196975"/>
            <a:ext cx="1681162" cy="25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0" name="Picture 28" descr="12905167-helpful-children-to-help-the-old-man-color-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0800"/>
            <a:ext cx="1901825" cy="25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9" name="Picture 27" descr="8842372-grandma-and-granddaughter-cartoon - kóp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508500"/>
            <a:ext cx="1944687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29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k-SK" b="1" smtClean="0">
                <a:latin typeface="Arial" charset="0"/>
              </a:rPr>
              <a:t>Dokonči vety</a:t>
            </a:r>
          </a:p>
        </p:txBody>
      </p:sp>
      <p:sp>
        <p:nvSpPr>
          <p:cNvPr id="13326" name="AutoShape 14"/>
          <p:cNvSpPr>
            <a:spLocks noChangeArrowheads="1"/>
          </p:cNvSpPr>
          <p:nvPr/>
        </p:nvSpPr>
        <p:spPr bwMode="auto">
          <a:xfrm flipH="1">
            <a:off x="468313" y="1196975"/>
            <a:ext cx="2303462" cy="1081088"/>
          </a:xfrm>
          <a:prstGeom prst="wedgeRoundRectCallout">
            <a:avLst>
              <a:gd name="adj1" fmla="val -55861"/>
              <a:gd name="adj2" fmla="val 69676"/>
              <a:gd name="adj3" fmla="val 16667"/>
            </a:avLst>
          </a:prstGeom>
          <a:solidFill>
            <a:srgbClr val="FFCC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539750" y="1557338"/>
            <a:ext cx="208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FF3300"/>
                </a:solidFill>
              </a:rPr>
              <a:t>Ja som mamina...</a:t>
            </a:r>
          </a:p>
        </p:txBody>
      </p:sp>
      <p:pic>
        <p:nvPicPr>
          <p:cNvPr id="13330" name="Picture 18" descr="9537086-a-father-and-his-son-playing-video-games-in-the-living-ro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060575"/>
            <a:ext cx="2481262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6372225" y="836613"/>
            <a:ext cx="2016125" cy="1008062"/>
          </a:xfrm>
          <a:prstGeom prst="wedgeRoundRectCallout">
            <a:avLst>
              <a:gd name="adj1" fmla="val -40000"/>
              <a:gd name="adj2" fmla="val 94722"/>
              <a:gd name="adj3" fmla="val 16667"/>
            </a:avLst>
          </a:prstGeom>
          <a:solidFill>
            <a:srgbClr val="99FF66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6443663" y="1196975"/>
            <a:ext cx="1871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solidFill>
                  <a:srgbClr val="000099"/>
                </a:solidFill>
              </a:rPr>
              <a:t>Ja som otcov...</a:t>
            </a:r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2268538" y="3933825"/>
            <a:ext cx="2232025" cy="1008063"/>
          </a:xfrm>
          <a:prstGeom prst="wedgeRoundRectCallout">
            <a:avLst>
              <a:gd name="adj1" fmla="val -49500"/>
              <a:gd name="adj2" fmla="val 78347"/>
              <a:gd name="adj3" fmla="val 16667"/>
            </a:avLst>
          </a:prstGeom>
          <a:solidFill>
            <a:srgbClr val="99FF66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2339975" y="4292600"/>
            <a:ext cx="2087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solidFill>
                  <a:srgbClr val="000099"/>
                </a:solidFill>
              </a:rPr>
              <a:t>Ja som dedkov...</a:t>
            </a:r>
          </a:p>
        </p:txBody>
      </p:sp>
      <p:sp>
        <p:nvSpPr>
          <p:cNvPr id="13337" name="AutoShape 25"/>
          <p:cNvSpPr>
            <a:spLocks noChangeArrowheads="1"/>
          </p:cNvSpPr>
          <p:nvPr/>
        </p:nvSpPr>
        <p:spPr bwMode="auto">
          <a:xfrm>
            <a:off x="6516688" y="3789363"/>
            <a:ext cx="2016125" cy="1008062"/>
          </a:xfrm>
          <a:prstGeom prst="wedgeRoundRectCallout">
            <a:avLst>
              <a:gd name="adj1" fmla="val -40000"/>
              <a:gd name="adj2" fmla="val 94722"/>
              <a:gd name="adj3" fmla="val 16667"/>
            </a:avLst>
          </a:prstGeom>
          <a:solidFill>
            <a:srgbClr val="FFCC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6443663" y="4076700"/>
            <a:ext cx="208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FF3300"/>
                </a:solidFill>
              </a:rPr>
              <a:t>Ja som babkina...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13326" grpId="0" animBg="1"/>
      <p:bldP spid="13327" grpId="0"/>
      <p:bldP spid="13329" grpId="0" animBg="1"/>
      <p:bldP spid="13331" grpId="0"/>
      <p:bldP spid="13333" grpId="0" animBg="1"/>
      <p:bldP spid="13334" grpId="0"/>
      <p:bldP spid="13337" grpId="0" animBg="1"/>
      <p:bldP spid="133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7" name="Picture 11" descr="14957133-family-portr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420938"/>
            <a:ext cx="34575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k-SK" b="1" smtClean="0">
                <a:latin typeface="Arial" charset="0"/>
              </a:rPr>
              <a:t>Cvičenie na pamäť</a:t>
            </a:r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k-SK" smtClean="0"/>
              <a:t>  My sme veľká .............,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k-SK" smtClean="0"/>
              <a:t>   ...............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k-SK" smtClean="0"/>
              <a:t>   ...............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k-SK" smtClean="0"/>
              <a:t>   ...............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k-SK" smtClean="0"/>
              <a:t>   ...  ..........  .</a:t>
            </a: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 rot="2482363">
            <a:off x="5003800" y="1844675"/>
            <a:ext cx="1558925" cy="647700"/>
          </a:xfrm>
          <a:prstGeom prst="curvedDownArrow">
            <a:avLst>
              <a:gd name="adj1" fmla="val 48137"/>
              <a:gd name="adj2" fmla="val 9627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4342" name="Line 9"/>
          <p:cNvSpPr>
            <a:spLocks noChangeShapeType="1"/>
          </p:cNvSpPr>
          <p:nvPr/>
        </p:nvSpPr>
        <p:spPr bwMode="auto">
          <a:xfrm>
            <a:off x="2627313" y="2852738"/>
            <a:ext cx="3816350" cy="4333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4343" name="Line 10"/>
          <p:cNvSpPr>
            <a:spLocks noChangeShapeType="1"/>
          </p:cNvSpPr>
          <p:nvPr/>
        </p:nvSpPr>
        <p:spPr bwMode="auto">
          <a:xfrm>
            <a:off x="2484438" y="3429000"/>
            <a:ext cx="2303462" cy="2889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4344" name="Line 11"/>
          <p:cNvSpPr>
            <a:spLocks noChangeShapeType="1"/>
          </p:cNvSpPr>
          <p:nvPr/>
        </p:nvSpPr>
        <p:spPr bwMode="auto">
          <a:xfrm>
            <a:off x="2627313" y="4076700"/>
            <a:ext cx="3816350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4345" name="Line 12"/>
          <p:cNvSpPr>
            <a:spLocks noChangeShapeType="1"/>
          </p:cNvSpPr>
          <p:nvPr/>
        </p:nvSpPr>
        <p:spPr bwMode="auto">
          <a:xfrm>
            <a:off x="2916238" y="4652963"/>
            <a:ext cx="1727200" cy="3603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23850" y="2205038"/>
            <a:ext cx="8510588" cy="1325562"/>
          </a:xfrm>
          <a:noFill/>
        </p:spPr>
        <p:txBody>
          <a:bodyPr/>
          <a:lstStyle/>
          <a:p>
            <a:r>
              <a:rPr lang="sk-SK" sz="4800" b="1" smtClean="0">
                <a:effectLst/>
                <a:latin typeface="Arial" charset="0"/>
              </a:rPr>
              <a:t>Ďakujem za pozornosť.</a:t>
            </a:r>
          </a:p>
        </p:txBody>
      </p:sp>
      <p:sp>
        <p:nvSpPr>
          <p:cNvPr id="37892" name="Rectangle 4"/>
          <p:cNvSpPr>
            <a:spLocks noRot="1" noChangeArrowheads="1"/>
          </p:cNvSpPr>
          <p:nvPr/>
        </p:nvSpPr>
        <p:spPr bwMode="auto">
          <a:xfrm>
            <a:off x="4427538" y="4149725"/>
            <a:ext cx="3455987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sk-SK" sz="2400" b="1">
                <a:solidFill>
                  <a:schemeClr val="tx2"/>
                </a:solidFill>
              </a:rPr>
              <a:t>Mgr. Eva Buchelová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827088" y="5805488"/>
            <a:ext cx="744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chemeClr val="tx2"/>
                </a:solidFill>
                <a:cs typeface="Arial" charset="0"/>
              </a:rPr>
              <a:t>V prezentácii sú použité obrázky z www.123rf.com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2" grpId="0"/>
      <p:bldP spid="37893" grpId="0"/>
    </p:bldLst>
  </p:timing>
</p:sld>
</file>

<file path=ppt/theme/theme1.xml><?xml version="1.0" encoding="utf-8"?>
<a:theme xmlns:a="http://schemas.openxmlformats.org/drawingml/2006/main" name="2_Oblaky">
  <a:themeElements>
    <a:clrScheme name="Oblaky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2_Oblaky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blaky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laky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laky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2291</TotalTime>
  <Words>319</Words>
  <Application>Microsoft Office PowerPoint</Application>
  <PresentationFormat>Prezentácia na obrazovke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5" baseType="lpstr">
      <vt:lpstr>2_Oblaky</vt:lpstr>
      <vt:lpstr>Prezentácia programu PowerPoint</vt:lpstr>
      <vt:lpstr>Moja rodina</vt:lpstr>
      <vt:lpstr>Prezentácia programu PowerPoint</vt:lpstr>
      <vt:lpstr>Prezentácia programu PowerPoint</vt:lpstr>
      <vt:lpstr>Súrodenci</vt:lpstr>
      <vt:lpstr>Bratia</vt:lpstr>
      <vt:lpstr>Sestra</vt:lpstr>
      <vt:lpstr>Kto patrí do najbližšej rodiny?</vt:lpstr>
      <vt:lpstr>Vzťahy v rodine</vt:lpstr>
      <vt:lpstr>Pomenuj členov rodiny</vt:lpstr>
      <vt:lpstr>Moja rodina</vt:lpstr>
      <vt:lpstr>Dokonči vety</vt:lpstr>
      <vt:lpstr>Cvičenie na pamäť</vt:lpstr>
      <vt:lpstr>Ďakujem za pozornosť.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Moja rodina</dc:title>
  <dc:creator>dell</dc:creator>
  <cp:lastModifiedBy>Uzivatel</cp:lastModifiedBy>
  <cp:revision>33</cp:revision>
  <dcterms:created xsi:type="dcterms:W3CDTF">2012-10-09T17:49:07Z</dcterms:created>
  <dcterms:modified xsi:type="dcterms:W3CDTF">2014-04-03T18:49:18Z</dcterms:modified>
</cp:coreProperties>
</file>