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5"/>
  </p:notesMasterIdLst>
  <p:sldIdLst>
    <p:sldId id="279" r:id="rId2"/>
    <p:sldId id="263" r:id="rId3"/>
    <p:sldId id="269" r:id="rId4"/>
    <p:sldId id="273" r:id="rId5"/>
    <p:sldId id="275" r:id="rId6"/>
    <p:sldId id="276" r:id="rId7"/>
    <p:sldId id="267" r:id="rId8"/>
    <p:sldId id="257" r:id="rId9"/>
    <p:sldId id="268" r:id="rId10"/>
    <p:sldId id="274" r:id="rId11"/>
    <p:sldId id="271" r:id="rId12"/>
    <p:sldId id="266" r:id="rId13"/>
    <p:sldId id="272" r:id="rId14"/>
  </p:sldIdLst>
  <p:sldSz cx="9144000" cy="6858000" type="screen4x3"/>
  <p:notesSz cx="6826250" cy="9958388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99"/>
    <a:srgbClr val="996633"/>
    <a:srgbClr val="FF6600"/>
    <a:srgbClr val="7C603E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7150" y="0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81575" cy="3735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30750"/>
            <a:ext cx="5461000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8325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k-SK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7150" y="9458325"/>
            <a:ext cx="2957513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75536F62-C0D7-43FB-BB08-D9211641EF90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26739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6144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4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4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4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4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4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4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45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6145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sk-SK" noProof="0" smtClean="0"/>
              <a:t>Kliknite sem a upravte štýl predlohy nadpisov.</a:t>
            </a:r>
          </a:p>
        </p:txBody>
      </p:sp>
      <p:sp>
        <p:nvSpPr>
          <p:cNvPr id="6145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sk-SK" noProof="0" smtClean="0"/>
              <a:t>Kliknite sem a upravte štýl predlohy podnadpisov.</a:t>
            </a:r>
          </a:p>
        </p:txBody>
      </p:sp>
      <p:sp>
        <p:nvSpPr>
          <p:cNvPr id="61460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1461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1462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7F6A5CC-D513-4838-ACB0-2AFB2252A818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2AF4B-012C-498B-9344-ABCD62665E68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72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54BAB-B425-46C4-B534-55A9144713F4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72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45D54-DDDF-4C2C-AE32-451E2308D3B4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395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96506-7441-4C78-AD8E-032E82779EA8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5986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C8FBF-45E3-45C4-AAB5-F21E935CC25A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547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1179F-B2B9-474A-A110-635CB3897F92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128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E5F5-6F15-4281-BBC9-726A22FE15E7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40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C9AE4-5AD0-4139-9973-412ABAA7A5CA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301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23BC9-43BA-4146-8B9B-D9B912291CFA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993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62771-AE70-4491-92D7-D4C0C83BA1F1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793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obsah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4BB20C2-9C07-40FD-948C-4A8A7599C717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381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60419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2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3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3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3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43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6043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6043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sk-SK"/>
          </a:p>
        </p:txBody>
      </p:sp>
      <p:sp>
        <p:nvSpPr>
          <p:cNvPr id="6043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sk-SK"/>
          </a:p>
        </p:txBody>
      </p:sp>
      <p:sp>
        <p:nvSpPr>
          <p:cNvPr id="6043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E604FF3-8437-4937-84AD-D8BCCF1AA610}" type="slidenum">
              <a:rPr lang="sk-SK"/>
              <a:pPr/>
              <a:t>‹#›</a:t>
            </a:fld>
            <a:endParaRPr lang="sk-SK"/>
          </a:p>
        </p:txBody>
      </p:sp>
      <p:sp>
        <p:nvSpPr>
          <p:cNvPr id="6043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11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9.jpeg"/><Relationship Id="rId7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gif"/><Relationship Id="rId5" Type="http://schemas.openxmlformats.org/officeDocument/2006/relationships/image" Target="../media/image17.gif"/><Relationship Id="rId10" Type="http://schemas.openxmlformats.org/officeDocument/2006/relationships/image" Target="../media/image24.png"/><Relationship Id="rId4" Type="http://schemas.openxmlformats.org/officeDocument/2006/relationships/image" Target="../media/image20.gif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8.gif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4.jpeg"/><Relationship Id="rId7" Type="http://schemas.openxmlformats.org/officeDocument/2006/relationships/image" Target="../media/image2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33.gif"/><Relationship Id="rId4" Type="http://schemas.openxmlformats.org/officeDocument/2006/relationships/image" Target="../media/image16.jpe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0.wmf"/><Relationship Id="rId4" Type="http://schemas.openxmlformats.org/officeDocument/2006/relationships/image" Target="../media/image24.pn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1.gif"/><Relationship Id="rId7" Type="http://schemas.openxmlformats.org/officeDocument/2006/relationships/image" Target="../media/image45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2.gif"/><Relationship Id="rId7" Type="http://schemas.openxmlformats.org/officeDocument/2006/relationships/image" Target="../media/image45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gif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4859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solidFill>
                  <a:srgbClr val="000000"/>
                </a:solidFill>
              </a:rPr>
              <a:t>Dopytovo orientovaný projekt</a:t>
            </a:r>
          </a:p>
          <a:p>
            <a:pPr algn="ctr"/>
            <a:r>
              <a:rPr lang="sk-SK" sz="1400" dirty="0">
                <a:solidFill>
                  <a:srgbClr val="000000"/>
                </a:solidFill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solidFill>
                  <a:srgbClr val="000000"/>
                </a:solidFill>
              </a:rPr>
              <a:t>Kód ITMS projektu 26110130435</a:t>
            </a:r>
          </a:p>
          <a:p>
            <a:pPr algn="ctr"/>
            <a:r>
              <a:rPr lang="sk-SK" sz="1400" dirty="0">
                <a:solidFill>
                  <a:srgbClr val="00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9441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WordArt 4"/>
          <p:cNvSpPr>
            <a:spLocks noChangeArrowheads="1" noChangeShapeType="1" noTextEdit="1"/>
          </p:cNvSpPr>
          <p:nvPr/>
        </p:nvSpPr>
        <p:spPr bwMode="auto">
          <a:xfrm>
            <a:off x="755650" y="2420938"/>
            <a:ext cx="7632700" cy="14747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sk-SK" sz="6000" kern="10" dirty="0">
                <a:ln>
                  <a:solidFill>
                    <a:srgbClr val="FF6600"/>
                  </a:solidFill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Môj voľný čas</a:t>
            </a:r>
          </a:p>
        </p:txBody>
      </p:sp>
      <p:pic>
        <p:nvPicPr>
          <p:cNvPr id="70662" name="Picture 6" descr="1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33375"/>
            <a:ext cx="2087563" cy="19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4" name="Picture 8" descr="1"/>
          <p:cNvPicPr>
            <a:picLocks noChangeAspect="1" noChangeArrowheads="1" noCrop="1"/>
          </p:cNvPicPr>
          <p:nvPr/>
        </p:nvPicPr>
        <p:blipFill>
          <a:blip r:embed="rId3"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04813"/>
            <a:ext cx="201612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5" name="Picture 9" descr="18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292600"/>
            <a:ext cx="28813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0666" name="Picture 10" descr="imagesCA0ONFZ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365625"/>
            <a:ext cx="2078038" cy="208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7" name="Picture 11" descr="12images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652963"/>
            <a:ext cx="1308100" cy="127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70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2">
            <a:lum bright="-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3"/>
          <a:stretch>
            <a:fillRect/>
          </a:stretch>
        </p:blipFill>
        <p:spPr bwMode="auto">
          <a:xfrm>
            <a:off x="468313" y="765175"/>
            <a:ext cx="4140200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3">
            <a:lum bright="-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" r="4103"/>
          <a:stretch>
            <a:fillRect/>
          </a:stretch>
        </p:blipFill>
        <p:spPr bwMode="auto">
          <a:xfrm>
            <a:off x="4572000" y="765175"/>
            <a:ext cx="4105275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80" name="WordArt 8"/>
          <p:cNvSpPr>
            <a:spLocks noChangeArrowheads="1" noChangeShapeType="1" noTextEdit="1"/>
          </p:cNvSpPr>
          <p:nvPr/>
        </p:nvSpPr>
        <p:spPr bwMode="auto">
          <a:xfrm>
            <a:off x="1258888" y="404813"/>
            <a:ext cx="6553200" cy="2873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6000" kern="10" dirty="0">
                <a:ln>
                  <a:solidFill>
                    <a:srgbClr val="FF6600"/>
                  </a:solidFill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Na detskom ihrisku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9723" y="508645"/>
            <a:ext cx="9144000" cy="792163"/>
          </a:xfrm>
        </p:spPr>
        <p:txBody>
          <a:bodyPr/>
          <a:lstStyle/>
          <a:p>
            <a:r>
              <a:rPr lang="sk-SK" sz="5400" b="1" dirty="0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František </a:t>
            </a:r>
            <a:r>
              <a:rPr lang="sk-SK" sz="5400" b="1" dirty="0" err="1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Rojček</a:t>
            </a:r>
            <a:endParaRPr lang="sk-SK" sz="5400" b="1" dirty="0">
              <a:ln>
                <a:solidFill>
                  <a:srgbClr val="996633"/>
                </a:solidFill>
              </a:ln>
              <a:latin typeface="Comic Sans MS" pitchFamily="66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6598" y="2423220"/>
            <a:ext cx="5863605" cy="2877443"/>
          </a:xfrm>
        </p:spPr>
        <p:txBody>
          <a:bodyPr/>
          <a:lstStyle/>
          <a:p>
            <a:pPr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Trojkolka sa pohádala s malým bicyklom:	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„Čo sú tvoje dve kolieska proti mojim trom?“                     </a:t>
            </a:r>
          </a:p>
          <a:p>
            <a:pPr marL="0" indent="0">
              <a:buNone/>
            </a:pPr>
            <a:r>
              <a:rPr lang="sk-SK" sz="2800" dirty="0" err="1" smtClean="0">
                <a:solidFill>
                  <a:srgbClr val="7C603E"/>
                </a:solidFill>
                <a:latin typeface="Arial Narrow" pitchFamily="34" charset="0"/>
              </a:rPr>
              <a:t>Bicyklík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 jej múdro cinkol:                 	        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„Vidíš tento dvor? Hoci krútiš viacej kolies   ja ho prejdem skôr</a:t>
            </a:r>
            <a:r>
              <a:rPr lang="sk-SK" sz="2000" dirty="0" smtClean="0">
                <a:solidFill>
                  <a:srgbClr val="7C603E"/>
                </a:solidFill>
                <a:latin typeface="Arial Narrow" pitchFamily="34" charset="0"/>
              </a:rPr>
              <a:t>.“	                         				                        </a:t>
            </a:r>
            <a:r>
              <a:rPr lang="sk-SK" sz="2800" b="1" dirty="0" smtClean="0">
                <a:solidFill>
                  <a:srgbClr val="FF0000"/>
                </a:solidFill>
                <a:latin typeface="Comic Sans MS" pitchFamily="66" charset="0"/>
              </a:rPr>
              <a:t>	     		  </a:t>
            </a:r>
          </a:p>
        </p:txBody>
      </p:sp>
      <p:sp>
        <p:nvSpPr>
          <p:cNvPr id="98309" name="AutoShape 5" descr="hračky 21"/>
          <p:cNvSpPr>
            <a:spLocks noChangeAspect="1" noChangeArrowheads="1"/>
          </p:cNvSpPr>
          <p:nvPr/>
        </p:nvSpPr>
        <p:spPr bwMode="auto">
          <a:xfrm>
            <a:off x="250825" y="530066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0" name="AutoShape 6" descr="hračky 21"/>
          <p:cNvSpPr>
            <a:spLocks noChangeAspect="1" noChangeArrowheads="1"/>
          </p:cNvSpPr>
          <p:nvPr/>
        </p:nvSpPr>
        <p:spPr bwMode="auto">
          <a:xfrm>
            <a:off x="323850" y="400526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1" name="AutoShape 7" descr="hračky 21"/>
          <p:cNvSpPr>
            <a:spLocks noChangeAspect="1" noChangeArrowheads="1"/>
          </p:cNvSpPr>
          <p:nvPr/>
        </p:nvSpPr>
        <p:spPr bwMode="auto">
          <a:xfrm>
            <a:off x="179388" y="5229225"/>
            <a:ext cx="1828800" cy="13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2" name="AutoShape 8" descr="hračky 21"/>
          <p:cNvSpPr>
            <a:spLocks noChangeAspect="1" noChangeArrowheads="1"/>
          </p:cNvSpPr>
          <p:nvPr/>
        </p:nvSpPr>
        <p:spPr bwMode="auto">
          <a:xfrm>
            <a:off x="544513" y="4202113"/>
            <a:ext cx="18288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3" name="AutoShape 9" descr="hračky 21"/>
          <p:cNvSpPr>
            <a:spLocks noChangeAspect="1" noChangeArrowheads="1"/>
          </p:cNvSpPr>
          <p:nvPr/>
        </p:nvSpPr>
        <p:spPr bwMode="auto">
          <a:xfrm>
            <a:off x="328613" y="398621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98314" name="Picture 10" descr="imagesCA71RQ2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62475"/>
            <a:ext cx="1439863" cy="130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8316" name="Picture 12" descr="hračky 2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122" y="5224463"/>
            <a:ext cx="18351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106934" y="1484784"/>
            <a:ext cx="722262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r>
              <a:rPr lang="sk-SK" b="1" dirty="0" smtClean="0">
                <a:solidFill>
                  <a:srgbClr val="FF0000"/>
                </a:solidFill>
                <a:latin typeface="Comic Sans MS" pitchFamily="66" charset="0"/>
              </a:rPr>
              <a:t>Pyšná trojkolka</a:t>
            </a:r>
            <a:endParaRPr lang="sk-SK" b="1" kern="0" dirty="0"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8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8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10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94357"/>
            <a:ext cx="9144000" cy="792163"/>
          </a:xfrm>
        </p:spPr>
        <p:txBody>
          <a:bodyPr/>
          <a:lstStyle/>
          <a:p>
            <a:r>
              <a:rPr lang="sk-SK" sz="5400" b="1" dirty="0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Štefan</a:t>
            </a:r>
            <a:r>
              <a:rPr lang="sk-SK" b="1" dirty="0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 </a:t>
            </a:r>
            <a:r>
              <a:rPr lang="sk-SK" sz="5400" b="1" dirty="0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Moravčík</a:t>
            </a:r>
            <a:endParaRPr lang="sk-SK" sz="5400" b="1" dirty="0">
              <a:ln>
                <a:solidFill>
                  <a:srgbClr val="996633"/>
                </a:solidFill>
              </a:ln>
              <a:latin typeface="Comic Sans MS" pitchFamily="66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2282207"/>
            <a:ext cx="6984578" cy="3234356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Prečo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sa tak 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smiešne volá? 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- To je ľahké </a:t>
            </a:r>
            <a:r>
              <a:rPr lang="sk-SK" sz="2800" dirty="0" err="1" smtClean="0">
                <a:solidFill>
                  <a:srgbClr val="7C603E"/>
                </a:solidFill>
                <a:latin typeface="Arial Narrow" pitchFamily="34" charset="0"/>
              </a:rPr>
              <a:t>jako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 nič!	                        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Preto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, že má rýchle 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kolá, ktoré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bežia do ulíc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- Neposlušná včera bola,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 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vraj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som vrazil do Karola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.</a:t>
            </a:r>
          </a:p>
          <a:p>
            <a:pPr marL="0" indent="0" algn="ctr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Valila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sa do 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údolia, chcel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som na ňu zobrať bič.	        </a:t>
            </a:r>
            <a:endParaRPr lang="sk-SK" sz="2800" dirty="0" smtClean="0">
              <a:solidFill>
                <a:srgbClr val="7C603E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- Lepšie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riaď, ty pohonič!</a:t>
            </a:r>
            <a:r>
              <a:rPr lang="sk-SK" sz="2400" dirty="0">
                <a:solidFill>
                  <a:srgbClr val="7C603E"/>
                </a:solidFill>
                <a:latin typeface="Arial Narrow" pitchFamily="34" charset="0"/>
              </a:rPr>
              <a:t>	</a:t>
            </a:r>
          </a:p>
        </p:txBody>
      </p:sp>
      <p:sp>
        <p:nvSpPr>
          <p:cNvPr id="98309" name="AutoShape 5" descr="hračky 21"/>
          <p:cNvSpPr>
            <a:spLocks noChangeAspect="1" noChangeArrowheads="1"/>
          </p:cNvSpPr>
          <p:nvPr/>
        </p:nvSpPr>
        <p:spPr bwMode="auto">
          <a:xfrm>
            <a:off x="250825" y="530066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0" name="AutoShape 6" descr="hračky 21"/>
          <p:cNvSpPr>
            <a:spLocks noChangeAspect="1" noChangeArrowheads="1"/>
          </p:cNvSpPr>
          <p:nvPr/>
        </p:nvSpPr>
        <p:spPr bwMode="auto">
          <a:xfrm>
            <a:off x="323850" y="400526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1" name="AutoShape 7" descr="hračky 21"/>
          <p:cNvSpPr>
            <a:spLocks noChangeAspect="1" noChangeArrowheads="1"/>
          </p:cNvSpPr>
          <p:nvPr/>
        </p:nvSpPr>
        <p:spPr bwMode="auto">
          <a:xfrm>
            <a:off x="179388" y="5229225"/>
            <a:ext cx="1828800" cy="13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2" name="AutoShape 8" descr="hračky 21"/>
          <p:cNvSpPr>
            <a:spLocks noChangeAspect="1" noChangeArrowheads="1"/>
          </p:cNvSpPr>
          <p:nvPr/>
        </p:nvSpPr>
        <p:spPr bwMode="auto">
          <a:xfrm>
            <a:off x="544513" y="4202113"/>
            <a:ext cx="18288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98317" name="Picture 13" descr="imagesCA9JYVO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826794"/>
            <a:ext cx="1656184" cy="151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162373" y="1412776"/>
            <a:ext cx="49131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sk-SK" b="1" dirty="0" smtClean="0">
                <a:solidFill>
                  <a:srgbClr val="FF0000"/>
                </a:solidFill>
                <a:latin typeface="Comic Sans MS" pitchFamily="66" charset="0"/>
              </a:rPr>
              <a:t>Kolobežka</a:t>
            </a:r>
            <a:endParaRPr lang="sk-SK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7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9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954" y="548680"/>
            <a:ext cx="9144000" cy="792163"/>
          </a:xfrm>
        </p:spPr>
        <p:txBody>
          <a:bodyPr/>
          <a:lstStyle/>
          <a:p>
            <a:r>
              <a:rPr lang="sk-SK" sz="5400" b="1" dirty="0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Ján </a:t>
            </a:r>
            <a:r>
              <a:rPr lang="sk-SK" sz="5400" b="1" dirty="0" err="1" smtClean="0">
                <a:ln>
                  <a:solidFill>
                    <a:srgbClr val="996633"/>
                  </a:solidFill>
                </a:ln>
                <a:solidFill>
                  <a:srgbClr val="7C603E"/>
                </a:solidFill>
                <a:latin typeface="Comic Sans MS" pitchFamily="66" charset="0"/>
              </a:rPr>
              <a:t>Čápka</a:t>
            </a:r>
            <a:endParaRPr lang="sk-SK" sz="5400" b="1" dirty="0">
              <a:ln>
                <a:solidFill>
                  <a:srgbClr val="996633"/>
                </a:solidFill>
              </a:ln>
              <a:latin typeface="Comic Sans MS" pitchFamily="66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910" y="2434531"/>
            <a:ext cx="4248472" cy="31033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Pestrá lopta, to 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je 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krása!</a:t>
            </a:r>
          </a:p>
          <a:p>
            <a:pPr algn="ctr">
              <a:buFont typeface="Wingdings" pitchFamily="2" charset="2"/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Vyskakuje, kotúľa sa!</a:t>
            </a:r>
          </a:p>
          <a:p>
            <a:pPr algn="ctr">
              <a:buFont typeface="Wingdings" pitchFamily="2" charset="2"/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Udieraj ju a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 či silno kop,</a:t>
            </a:r>
          </a:p>
          <a:p>
            <a:pPr algn="ctr">
              <a:buFont typeface="Wingdings" pitchFamily="2" charset="2"/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nezaplače, letí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, </a:t>
            </a: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skáče                     </a:t>
            </a:r>
          </a:p>
          <a:p>
            <a:pPr algn="ctr">
              <a:buFont typeface="Wingdings" pitchFamily="2" charset="2"/>
              <a:buNone/>
            </a:pPr>
            <a:r>
              <a:rPr lang="sk-SK" sz="2800" dirty="0" smtClean="0">
                <a:solidFill>
                  <a:srgbClr val="7C603E"/>
                </a:solidFill>
                <a:latin typeface="Arial Narrow" pitchFamily="34" charset="0"/>
              </a:rPr>
              <a:t>hopi</a:t>
            </a:r>
            <a:r>
              <a:rPr lang="sk-SK" sz="2800" dirty="0">
                <a:solidFill>
                  <a:srgbClr val="7C603E"/>
                </a:solidFill>
                <a:latin typeface="Arial Narrow" pitchFamily="34" charset="0"/>
              </a:rPr>
              <a:t>, hopi, hop!</a:t>
            </a:r>
          </a:p>
        </p:txBody>
      </p:sp>
      <p:sp>
        <p:nvSpPr>
          <p:cNvPr id="98309" name="AutoShape 5" descr="hračky 21"/>
          <p:cNvSpPr>
            <a:spLocks noChangeAspect="1" noChangeArrowheads="1"/>
          </p:cNvSpPr>
          <p:nvPr/>
        </p:nvSpPr>
        <p:spPr bwMode="auto">
          <a:xfrm>
            <a:off x="250825" y="530066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1" name="AutoShape 7" descr="hračky 21"/>
          <p:cNvSpPr>
            <a:spLocks noChangeAspect="1" noChangeArrowheads="1"/>
          </p:cNvSpPr>
          <p:nvPr/>
        </p:nvSpPr>
        <p:spPr bwMode="auto">
          <a:xfrm>
            <a:off x="179388" y="5229225"/>
            <a:ext cx="1828800" cy="13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2" name="AutoShape 8" descr="hračky 21"/>
          <p:cNvSpPr>
            <a:spLocks noChangeAspect="1" noChangeArrowheads="1"/>
          </p:cNvSpPr>
          <p:nvPr/>
        </p:nvSpPr>
        <p:spPr bwMode="auto">
          <a:xfrm>
            <a:off x="544513" y="4202113"/>
            <a:ext cx="18288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8313" name="AutoShape 9" descr="hračky 21"/>
          <p:cNvSpPr>
            <a:spLocks noChangeAspect="1" noChangeArrowheads="1"/>
          </p:cNvSpPr>
          <p:nvPr/>
        </p:nvSpPr>
        <p:spPr bwMode="auto">
          <a:xfrm>
            <a:off x="328613" y="3986213"/>
            <a:ext cx="182880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98318" name="Picture 14" descr="hr17"/>
          <p:cNvPicPr>
            <a:picLocks noChangeAspect="1" noChangeArrowheads="1" noCrop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29125"/>
            <a:ext cx="1850106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182565" y="1412776"/>
            <a:ext cx="49131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sk-SK" b="1" dirty="0" smtClean="0">
                <a:solidFill>
                  <a:srgbClr val="FF0000"/>
                </a:solidFill>
                <a:latin typeface="Comic Sans MS" pitchFamily="66" charset="0"/>
              </a:rPr>
              <a:t>Lopta</a:t>
            </a:r>
            <a:endParaRPr lang="sk-SK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12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8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8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8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18" name="Picture 4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933825"/>
            <a:ext cx="3816350" cy="225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11970"/>
            <a:ext cx="6696075" cy="972343"/>
          </a:xfrm>
        </p:spPr>
        <p:txBody>
          <a:bodyPr/>
          <a:lstStyle/>
          <a:p>
            <a:r>
              <a:rPr lang="sk-SK" sz="3200" b="1" dirty="0">
                <a:latin typeface="Comic Sans MS" pitchFamily="66" charset="0"/>
              </a:rPr>
              <a:t>Čo je na detskom ihrisku? </a:t>
            </a:r>
            <a:br>
              <a:rPr lang="sk-SK" sz="3200" b="1" dirty="0">
                <a:latin typeface="Comic Sans MS" pitchFamily="66" charset="0"/>
              </a:rPr>
            </a:br>
            <a:r>
              <a:rPr lang="sk-SK" sz="3200" b="1" dirty="0">
                <a:latin typeface="Comic Sans MS" pitchFamily="66" charset="0"/>
              </a:rPr>
              <a:t>Pomenuj.</a:t>
            </a:r>
          </a:p>
        </p:txBody>
      </p:sp>
      <p:sp>
        <p:nvSpPr>
          <p:cNvPr id="75795" name="Rectangle 19"/>
          <p:cNvSpPr>
            <a:spLocks noGrp="1" noChangeArrowheads="1"/>
          </p:cNvSpPr>
          <p:nvPr>
            <p:ph sz="quarter" idx="4294967295"/>
          </p:nvPr>
        </p:nvSpPr>
        <p:spPr>
          <a:xfrm>
            <a:off x="6732588" y="2924175"/>
            <a:ext cx="1079500" cy="3603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k-SK" sz="1800">
                <a:solidFill>
                  <a:srgbClr val="7C603E"/>
                </a:solidFill>
              </a:rPr>
              <a:t>bicykel</a:t>
            </a:r>
          </a:p>
        </p:txBody>
      </p:sp>
      <p:pic>
        <p:nvPicPr>
          <p:cNvPr id="75783" name="Picture 7" descr="imagesCAS0URT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4FEFD"/>
              </a:clrFrom>
              <a:clrTo>
                <a:srgbClr val="F4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1" y="4254500"/>
            <a:ext cx="2268538" cy="141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4" name="Picture 8" descr="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1196975" cy="12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5" name="Picture 9" descr="hr17"/>
          <p:cNvPicPr>
            <a:picLocks noChangeAspect="1" noChangeArrowheads="1" noCrop="1"/>
          </p:cNvPicPr>
          <p:nvPr/>
        </p:nvPicPr>
        <p:blipFill>
          <a:blip r:embed="rId5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2" y="4365625"/>
            <a:ext cx="1152525" cy="108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8" name="Picture 12" descr="7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052513"/>
            <a:ext cx="2303463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9" name="Picture 13" descr="imagesCA71RQ2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484313"/>
            <a:ext cx="1800225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0" name="Picture 14" descr="hr27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1628775"/>
            <a:ext cx="1655763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1" name="Picture 15" descr="13images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221163"/>
            <a:ext cx="1441450" cy="10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98" name="Rectangle 22"/>
          <p:cNvSpPr>
            <a:spLocks noChangeArrowheads="1"/>
          </p:cNvSpPr>
          <p:nvPr/>
        </p:nvSpPr>
        <p:spPr bwMode="auto">
          <a:xfrm>
            <a:off x="827088" y="3716338"/>
            <a:ext cx="1211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hojdačka</a:t>
            </a:r>
          </a:p>
        </p:txBody>
      </p:sp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4067175" y="2708275"/>
            <a:ext cx="1419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trampolína</a:t>
            </a:r>
          </a:p>
        </p:txBody>
      </p:sp>
      <p:sp>
        <p:nvSpPr>
          <p:cNvPr id="75800" name="Rectangle 24"/>
          <p:cNvSpPr>
            <a:spLocks noChangeArrowheads="1"/>
          </p:cNvSpPr>
          <p:nvPr/>
        </p:nvSpPr>
        <p:spPr bwMode="auto">
          <a:xfrm>
            <a:off x="2555875" y="2924175"/>
            <a:ext cx="1317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šmýkačka</a:t>
            </a:r>
          </a:p>
        </p:txBody>
      </p:sp>
      <p:sp>
        <p:nvSpPr>
          <p:cNvPr id="75801" name="Rectangle 25"/>
          <p:cNvSpPr>
            <a:spLocks noChangeArrowheads="1"/>
          </p:cNvSpPr>
          <p:nvPr/>
        </p:nvSpPr>
        <p:spPr bwMode="auto">
          <a:xfrm>
            <a:off x="3779838" y="5949950"/>
            <a:ext cx="15097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pieskovisko</a:t>
            </a:r>
          </a:p>
        </p:txBody>
      </p:sp>
      <p:sp>
        <p:nvSpPr>
          <p:cNvPr id="75802" name="Rectangle 26"/>
          <p:cNvSpPr>
            <a:spLocks noChangeArrowheads="1"/>
          </p:cNvSpPr>
          <p:nvPr/>
        </p:nvSpPr>
        <p:spPr bwMode="auto">
          <a:xfrm>
            <a:off x="4500563" y="3789363"/>
            <a:ext cx="2354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formičky do piesku</a:t>
            </a:r>
          </a:p>
        </p:txBody>
      </p:sp>
      <p:sp>
        <p:nvSpPr>
          <p:cNvPr id="75808" name="Rectangle 32"/>
          <p:cNvSpPr>
            <a:spLocks noChangeArrowheads="1"/>
          </p:cNvSpPr>
          <p:nvPr/>
        </p:nvSpPr>
        <p:spPr bwMode="auto">
          <a:xfrm>
            <a:off x="7524750" y="5589588"/>
            <a:ext cx="75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</a:t>
            </a:r>
          </a:p>
        </p:txBody>
      </p:sp>
      <p:pic>
        <p:nvPicPr>
          <p:cNvPr id="75817" name="Picture 4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213100"/>
            <a:ext cx="18954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7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7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3000"/>
                                        <p:tgtEl>
                                          <p:spTgt spid="75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75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75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75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75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75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75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75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0" fill="hold"/>
                                        <p:tgtEl>
                                          <p:spTgt spid="75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0" fill="hold"/>
                                        <p:tgtEl>
                                          <p:spTgt spid="75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98" grpId="0"/>
      <p:bldP spid="75799" grpId="0"/>
      <p:bldP spid="75800" grpId="0"/>
      <p:bldP spid="75801" grpId="0"/>
      <p:bldP spid="75802" grpId="0"/>
      <p:bldP spid="7580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image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8413"/>
            <a:ext cx="1754188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>
                <a:latin typeface="Comic Sans MS" pitchFamily="66" charset="0"/>
              </a:rPr>
              <a:t>Povedz, čo robia deti</a:t>
            </a:r>
            <a:endParaRPr lang="sk-SK"/>
          </a:p>
        </p:txBody>
      </p:sp>
      <p:pic>
        <p:nvPicPr>
          <p:cNvPr id="3106" name="Picture 34" descr="hopscotch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1196975"/>
            <a:ext cx="1943100" cy="1443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89" name="Picture 17" descr="18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724400"/>
            <a:ext cx="2520950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3" name="Picture 21" descr="2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268413"/>
            <a:ext cx="1273175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22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429000"/>
            <a:ext cx="946150" cy="129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708275"/>
            <a:ext cx="187325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611188" y="2997200"/>
            <a:ext cx="189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Rozprávajú sa.</a:t>
            </a: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684213" y="5734050"/>
            <a:ext cx="161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Šmýkajú sa.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2987675" y="2420938"/>
            <a:ext cx="1768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Skáču škôlku.</a:t>
            </a:r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auto">
          <a:xfrm>
            <a:off x="6659563" y="3068638"/>
            <a:ext cx="16367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Bicykluje sa.</a:t>
            </a:r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3203575" y="4581525"/>
            <a:ext cx="1871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Hrajú volejbal.</a:t>
            </a: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2916238" y="6165850"/>
            <a:ext cx="1495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Hojdajú sa.</a:t>
            </a:r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5940425" y="6092825"/>
            <a:ext cx="286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Hrajú sa v pieskovisku.</a:t>
            </a:r>
          </a:p>
        </p:txBody>
      </p:sp>
      <p:sp>
        <p:nvSpPr>
          <p:cNvPr id="3104" name="Rectangle 32"/>
          <p:cNvSpPr>
            <a:spLocks noChangeArrowheads="1"/>
          </p:cNvSpPr>
          <p:nvPr/>
        </p:nvSpPr>
        <p:spPr bwMode="auto">
          <a:xfrm>
            <a:off x="6227763" y="3860800"/>
            <a:ext cx="2425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Skáče cez švihadlo.</a:t>
            </a:r>
          </a:p>
        </p:txBody>
      </p:sp>
      <p:pic>
        <p:nvPicPr>
          <p:cNvPr id="3105" name="Picture 3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65625"/>
            <a:ext cx="2447925" cy="182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šmýkajú sa"/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644900"/>
            <a:ext cx="1944687" cy="1968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2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8" dur="2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8" grpId="0"/>
      <p:bldP spid="3097" grpId="0"/>
      <p:bldP spid="3098" grpId="0"/>
      <p:bldP spid="3099" grpId="0"/>
      <p:bldP spid="3100" grpId="0"/>
      <p:bldP spid="3101" grpId="0"/>
      <p:bldP spid="3102" grpId="0"/>
      <p:bldP spid="3103" grpId="0"/>
      <p:bldP spid="3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 dirty="0">
                <a:ln>
                  <a:solidFill>
                    <a:schemeClr val="tx1">
                      <a:lumMod val="50000"/>
                    </a:schemeClr>
                  </a:solidFill>
                </a:ln>
                <a:latin typeface="Comic Sans MS" pitchFamily="66" charset="0"/>
              </a:rPr>
              <a:t>Pojmy vpravo – vľavo</a:t>
            </a:r>
            <a:r>
              <a:rPr lang="sk-SK" sz="4000" dirty="0"/>
              <a:t/>
            </a:r>
            <a:br>
              <a:rPr lang="sk-SK" sz="4000" dirty="0"/>
            </a:br>
            <a:r>
              <a:rPr lang="sk-SK" sz="2000" dirty="0">
                <a:solidFill>
                  <a:srgbClr val="7C603E"/>
                </a:solidFill>
              </a:rPr>
              <a:t>Pomenuj obrázky a urči, ktoré sú vpravo a ktoré vľavo.</a:t>
            </a:r>
          </a:p>
        </p:txBody>
      </p:sp>
      <p:pic>
        <p:nvPicPr>
          <p:cNvPr id="77834" name="Picture 10" descr="imagesCAAR6J5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4365625"/>
            <a:ext cx="15240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32" name="Picture 8" descr="imagesCA71RQ2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2565400"/>
            <a:ext cx="1728787" cy="1560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36" name="Picture 12" descr="imagesCA9JYV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08500"/>
            <a:ext cx="1951038" cy="178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7" name="Picture 13" descr="hr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24400"/>
            <a:ext cx="215900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40" name="Picture 16" descr="hračky 2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341438"/>
            <a:ext cx="2160587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500563" y="1484313"/>
            <a:ext cx="0" cy="5040312"/>
          </a:xfrm>
          <a:prstGeom prst="line">
            <a:avLst/>
          </a:prstGeom>
          <a:noFill/>
          <a:ln w="15875">
            <a:solidFill>
              <a:srgbClr val="7C603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77844" name="Line 20"/>
          <p:cNvSpPr>
            <a:spLocks noChangeShapeType="1"/>
          </p:cNvSpPr>
          <p:nvPr/>
        </p:nvSpPr>
        <p:spPr bwMode="auto">
          <a:xfrm>
            <a:off x="4716463" y="1916113"/>
            <a:ext cx="1295400" cy="0"/>
          </a:xfrm>
          <a:prstGeom prst="line">
            <a:avLst/>
          </a:prstGeom>
          <a:noFill/>
          <a:ln w="15875">
            <a:solidFill>
              <a:srgbClr val="7C603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77845" name="Line 21"/>
          <p:cNvSpPr>
            <a:spLocks noChangeShapeType="1"/>
          </p:cNvSpPr>
          <p:nvPr/>
        </p:nvSpPr>
        <p:spPr bwMode="auto">
          <a:xfrm flipH="1">
            <a:off x="2916238" y="1916113"/>
            <a:ext cx="1368425" cy="0"/>
          </a:xfrm>
          <a:prstGeom prst="line">
            <a:avLst/>
          </a:prstGeom>
          <a:noFill/>
          <a:ln w="15875">
            <a:solidFill>
              <a:srgbClr val="7C603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77846" name="Picture 2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18954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47" name="Picture 2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213100"/>
            <a:ext cx="1789113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48" name="Picture 24" descr="šarka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2565400"/>
            <a:ext cx="2374900" cy="1763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7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56" name="Picture 2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205038"/>
            <a:ext cx="2808287" cy="166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55" name="Picture 2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716338"/>
            <a:ext cx="2254250" cy="226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9352" name="Object 24"/>
          <p:cNvGraphicFramePr>
            <a:graphicFrameLocks noGrp="1" noChangeAspect="1"/>
          </p:cNvGraphicFramePr>
          <p:nvPr>
            <p:ph idx="1"/>
          </p:nvPr>
        </p:nvGraphicFramePr>
        <p:xfrm>
          <a:off x="250825" y="1412875"/>
          <a:ext cx="2622550" cy="177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63" name="Rastrový obrázek" r:id="rId5" imgW="2371429" imgH="1609524" progId="Paint.Picture">
                  <p:embed/>
                </p:oleObj>
              </mc:Choice>
              <mc:Fallback>
                <p:oleObj name="Rastrový obrázek" r:id="rId5" imgW="2371429" imgH="1609524" progId="Paint.Picture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412875"/>
                        <a:ext cx="2622550" cy="177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81987" cy="1063625"/>
          </a:xfrm>
        </p:spPr>
        <p:txBody>
          <a:bodyPr/>
          <a:lstStyle/>
          <a:p>
            <a:r>
              <a:rPr lang="sk-SK" sz="3600" b="1">
                <a:solidFill>
                  <a:srgbClr val="FF0000"/>
                </a:solidFill>
                <a:latin typeface="Comic Sans MS" pitchFamily="66" charset="0"/>
              </a:rPr>
              <a:t>Kde je lopta? Kam sa schovala?</a:t>
            </a:r>
            <a:r>
              <a:rPr lang="sk-SK" sz="4000" b="1">
                <a:solidFill>
                  <a:srgbClr val="FF0000"/>
                </a:solidFill>
                <a:latin typeface="Bradley Hand ITC" pitchFamily="66" charset="0"/>
              </a:rPr>
              <a:t> </a:t>
            </a:r>
            <a:br>
              <a:rPr lang="sk-SK" sz="4000" b="1">
                <a:solidFill>
                  <a:srgbClr val="FF0000"/>
                </a:solidFill>
                <a:latin typeface="Bradley Hand ITC" pitchFamily="66" charset="0"/>
              </a:rPr>
            </a:br>
            <a:r>
              <a:rPr lang="sk-SK" sz="1800">
                <a:solidFill>
                  <a:srgbClr val="7C603E"/>
                </a:solidFill>
                <a:latin typeface="Arial Narrow" pitchFamily="34" charset="0"/>
              </a:rPr>
              <a:t>Hľadaj farebnú loptu. Povedz krátke vety, ktoré presne popisujú miesto, kam sa lopta ukryla.</a:t>
            </a:r>
            <a:endParaRPr lang="sk-SK" sz="1800">
              <a:latin typeface="Arial Narrow" pitchFamily="34" charset="0"/>
            </a:endParaRPr>
          </a:p>
        </p:txBody>
      </p:sp>
      <p:pic>
        <p:nvPicPr>
          <p:cNvPr id="99333" name="Picture 5" descr="imagesCAG97XM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557338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4" name="Picture 6" descr="hračky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005263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5" name="Picture 7" descr="imagesCAG97XM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94188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8" name="Picture 10" descr="imagesCAG97XM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36838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9" name="Picture 11" descr="imagesCAF9SFF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92600"/>
            <a:ext cx="251936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40" name="Picture 12" descr="imagesCAG97XM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4370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42" name="Picture 14" descr="imagesCAG97XM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5013325"/>
            <a:ext cx="576262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44" name="Rectangle 16"/>
          <p:cNvSpPr>
            <a:spLocks noChangeArrowheads="1"/>
          </p:cNvSpPr>
          <p:nvPr/>
        </p:nvSpPr>
        <p:spPr bwMode="auto">
          <a:xfrm>
            <a:off x="323850" y="3500438"/>
            <a:ext cx="290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 je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 domom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99345" name="Rectangle 17"/>
          <p:cNvSpPr>
            <a:spLocks noChangeArrowheads="1"/>
          </p:cNvSpPr>
          <p:nvPr/>
        </p:nvSpPr>
        <p:spPr bwMode="auto">
          <a:xfrm>
            <a:off x="3348038" y="3284538"/>
            <a:ext cx="22463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 je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 aute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99346" name="Rectangle 18"/>
          <p:cNvSpPr>
            <a:spLocks noChangeArrowheads="1"/>
          </p:cNvSpPr>
          <p:nvPr/>
        </p:nvSpPr>
        <p:spPr bwMode="auto">
          <a:xfrm>
            <a:off x="6443663" y="5734050"/>
            <a:ext cx="2543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 je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pri kočíku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99347" name="Rectangle 19"/>
          <p:cNvSpPr>
            <a:spLocks noChangeArrowheads="1"/>
          </p:cNvSpPr>
          <p:nvPr/>
        </p:nvSpPr>
        <p:spPr bwMode="auto">
          <a:xfrm>
            <a:off x="611188" y="6092825"/>
            <a:ext cx="2282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 je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vo vode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99348" name="Rectangle 20"/>
          <p:cNvSpPr>
            <a:spLocks noChangeArrowheads="1"/>
          </p:cNvSpPr>
          <p:nvPr/>
        </p:nvSpPr>
        <p:spPr bwMode="auto">
          <a:xfrm>
            <a:off x="3348038" y="6021388"/>
            <a:ext cx="3268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 je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pod šmýkačkou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99350" name="Picture 22" descr="imagesCAG97XM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2565400"/>
            <a:ext cx="649288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51" name="Rectangle 23"/>
          <p:cNvSpPr>
            <a:spLocks noChangeArrowheads="1"/>
          </p:cNvSpPr>
          <p:nvPr/>
        </p:nvSpPr>
        <p:spPr bwMode="auto">
          <a:xfrm>
            <a:off x="5724525" y="1844675"/>
            <a:ext cx="302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>
                <a:solidFill>
                  <a:srgbClr val="7C60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Lopta je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 pieskovisku</a:t>
            </a:r>
            <a:r>
              <a:rPr lang="sk-SK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99354" name="Picture 26" descr="MCj0388752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773238"/>
            <a:ext cx="2376487" cy="150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30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99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99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99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30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99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99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3000"/>
                                        <p:tgtEl>
                                          <p:spTgt spid="9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30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30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30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30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3" dur="30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30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30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44" grpId="0"/>
      <p:bldP spid="99345" grpId="0"/>
      <p:bldP spid="99346" grpId="0"/>
      <p:bldP spid="99347" grpId="0"/>
      <p:bldP spid="99348" grpId="0"/>
      <p:bldP spid="993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4" y="476250"/>
            <a:ext cx="7415212" cy="1139825"/>
          </a:xfrm>
        </p:spPr>
        <p:txBody>
          <a:bodyPr/>
          <a:lstStyle/>
          <a:p>
            <a:r>
              <a:rPr lang="sk-SK" sz="4000" b="1" dirty="0" smtClean="0">
                <a:solidFill>
                  <a:srgbClr val="7C603E"/>
                </a:solidFill>
              </a:rPr>
              <a:t>Pozoruj nasledujúce obrázky.</a:t>
            </a:r>
            <a:r>
              <a:rPr lang="sk-SK" sz="4000" b="1" dirty="0" smtClean="0"/>
              <a:t> </a:t>
            </a:r>
            <a:r>
              <a:rPr lang="sk-SK" sz="4000" b="1" dirty="0"/>
              <a:t/>
            </a:r>
            <a:br>
              <a:rPr lang="sk-SK" sz="4000" b="1" dirty="0"/>
            </a:br>
            <a:endParaRPr lang="sk-SK" sz="1800" b="1" dirty="0"/>
          </a:p>
        </p:txBody>
      </p:sp>
      <p:pic>
        <p:nvPicPr>
          <p:cNvPr id="83971" name="Picture 3" descr="22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1773238"/>
            <a:ext cx="1439862" cy="1873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2" name="Picture 4" descr="5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628775"/>
            <a:ext cx="168910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3" name="Picture 5" descr="61"/>
          <p:cNvPicPr>
            <a:picLocks noChangeAspect="1" noChangeArrowheads="1" noCrop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2132012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4" name="Picture 6" descr="45"/>
          <p:cNvPicPr>
            <a:picLocks noChangeAspect="1" noChangeArrowheads="1" noCrop="1"/>
          </p:cNvPicPr>
          <p:nvPr/>
        </p:nvPicPr>
        <p:blipFill>
          <a:blip r:embed="rId5"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1741487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6" name="Picture 8" descr="ANd9GcSFiZ-ivT_2cBFJrOEB2HmGKdyvKCKloCDoiO3tzwYbh6a9LDVH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221163"/>
            <a:ext cx="2597150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7" name="Picture 9" descr="7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333375"/>
            <a:ext cx="960437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9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725"/>
            <a:ext cx="2700337" cy="216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22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1773238"/>
            <a:ext cx="1439862" cy="1873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57" name="Picture 5" descr="61"/>
          <p:cNvPicPr>
            <a:picLocks noChangeAspect="1" noChangeArrowheads="1" noCrop="1"/>
          </p:cNvPicPr>
          <p:nvPr/>
        </p:nvPicPr>
        <p:blipFill>
          <a:blip r:embed="rId3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2132012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8" name="Picture 6" descr="45"/>
          <p:cNvPicPr>
            <a:picLocks noChangeAspect="1" noChangeArrowheads="1" noCrop="1"/>
          </p:cNvPicPr>
          <p:nvPr/>
        </p:nvPicPr>
        <p:blipFill>
          <a:blip r:embed="rId4"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1741487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0" name="Picture 8" descr="ANd9GcSFiZ-ivT_2cBFJrOEB2HmGKdyvKCKloCDoiO3tzwYbh6a9LDV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221163"/>
            <a:ext cx="2597150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1" name="Picture 9" descr="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981075"/>
            <a:ext cx="1779587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2" name="Picture 10" descr="7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333375"/>
            <a:ext cx="960438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3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59251"/>
            <a:ext cx="2700338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65" name="Rectangle 13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1139825"/>
          </a:xfrm>
          <a:noFill/>
          <a:ln/>
        </p:spPr>
        <p:txBody>
          <a:bodyPr/>
          <a:lstStyle/>
          <a:p>
            <a:r>
              <a:rPr lang="sk-SK" sz="4000" b="1" dirty="0">
                <a:ln>
                  <a:solidFill>
                    <a:schemeClr val="tx1">
                      <a:lumMod val="50000"/>
                    </a:schemeClr>
                  </a:solidFill>
                </a:ln>
                <a:latin typeface="Comic Sans MS" pitchFamily="66" charset="0"/>
              </a:rPr>
              <a:t>Čo sa zmenilo na obrázku?</a:t>
            </a:r>
            <a:r>
              <a:rPr lang="sk-SK" sz="4000" dirty="0">
                <a:ln>
                  <a:solidFill>
                    <a:schemeClr val="tx1">
                      <a:lumMod val="50000"/>
                    </a:schemeClr>
                  </a:solidFill>
                </a:ln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08050"/>
            <a:ext cx="7724775" cy="1139825"/>
          </a:xfrm>
        </p:spPr>
        <p:txBody>
          <a:bodyPr/>
          <a:lstStyle/>
          <a:p>
            <a:r>
              <a:rPr lang="sk-SK" sz="3200" i="1" dirty="0">
                <a:solidFill>
                  <a:srgbClr val="7C603E"/>
                </a:solidFill>
                <a:latin typeface="Comic Sans MS" pitchFamily="66" charset="0"/>
              </a:rPr>
              <a:t>Vypracovala: Mgr. Dagmar </a:t>
            </a:r>
            <a:r>
              <a:rPr lang="sk-SK" sz="3200" i="1" dirty="0" err="1">
                <a:solidFill>
                  <a:srgbClr val="7C603E"/>
                </a:solidFill>
                <a:latin typeface="Comic Sans MS" pitchFamily="66" charset="0"/>
              </a:rPr>
              <a:t>Píšová</a:t>
            </a:r>
            <a:endParaRPr lang="sk-SK" sz="3200" i="1" dirty="0">
              <a:solidFill>
                <a:srgbClr val="7C603E"/>
              </a:solidFill>
              <a:latin typeface="Comic Sans MS" pitchFamily="66" charset="0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435975" cy="40703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sk-SK" sz="2800" b="1" i="1" dirty="0">
                <a:latin typeface="Comic Sans MS" pitchFamily="66" charset="0"/>
              </a:rPr>
              <a:t>Základná škola internátna </a:t>
            </a:r>
          </a:p>
          <a:p>
            <a:pPr algn="ctr">
              <a:buFont typeface="Wingdings" pitchFamily="2" charset="2"/>
              <a:buNone/>
            </a:pPr>
            <a:r>
              <a:rPr lang="sk-SK" sz="2800" b="1" i="1" dirty="0">
                <a:latin typeface="Comic Sans MS" pitchFamily="66" charset="0"/>
              </a:rPr>
              <a:t>pre žiakov s narušenou komunikačnou schopnosťou Brezolupy</a:t>
            </a:r>
          </a:p>
        </p:txBody>
      </p:sp>
      <p:pic>
        <p:nvPicPr>
          <p:cNvPr id="84996" name="Picture 4" descr="imagesCAHU3BRX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5" b="17261"/>
          <a:stretch>
            <a:fillRect/>
          </a:stretch>
        </p:blipFill>
        <p:spPr bwMode="auto">
          <a:xfrm>
            <a:off x="2700338" y="3644900"/>
            <a:ext cx="3311525" cy="223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Útes">
  <a:themeElements>
    <a:clrScheme name="Útes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Útes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Útes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Útes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</TotalTime>
  <Words>184</Words>
  <Application>Microsoft Office PowerPoint</Application>
  <PresentationFormat>Prezentácia na obrazovke (4:3)</PresentationFormat>
  <Paragraphs>58</Paragraphs>
  <Slides>13</Slides>
  <Notes>0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5" baseType="lpstr">
      <vt:lpstr>Útes</vt:lpstr>
      <vt:lpstr>Rastrový obrázek</vt:lpstr>
      <vt:lpstr>Prezentácia programu PowerPoint</vt:lpstr>
      <vt:lpstr>Prezentácia programu PowerPoint</vt:lpstr>
      <vt:lpstr>Prezentácia programu PowerPoint</vt:lpstr>
      <vt:lpstr>František Rojček</vt:lpstr>
      <vt:lpstr>Štefan Moravčík</vt:lpstr>
      <vt:lpstr>Ján Čápka</vt:lpstr>
      <vt:lpstr>Čo je na detskom ihrisku?  Pomenuj.</vt:lpstr>
      <vt:lpstr>Povedz, čo robia deti</vt:lpstr>
      <vt:lpstr>Pojmy vpravo – vľavo Pomenuj obrázky a urči, ktoré sú vpravo a ktoré vľavo.</vt:lpstr>
      <vt:lpstr>Kde je lopta? Kam sa schovala?  Hľadaj farebnú loptu. Povedz krátke vety, ktoré presne popisujú miesto, kam sa lopta ukryla.</vt:lpstr>
      <vt:lpstr>Pozoruj nasledujúce obrázky.  </vt:lpstr>
      <vt:lpstr>Čo sa zmenilo na obrázku? </vt:lpstr>
      <vt:lpstr>Vypracovala: Mgr. Dagmar Píšová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orange</dc:creator>
  <cp:lastModifiedBy>Uzivatel</cp:lastModifiedBy>
  <cp:revision>32</cp:revision>
  <dcterms:created xsi:type="dcterms:W3CDTF">2012-10-11T21:49:08Z</dcterms:created>
  <dcterms:modified xsi:type="dcterms:W3CDTF">2014-02-20T09:41:48Z</dcterms:modified>
</cp:coreProperties>
</file>