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4" r:id="rId2"/>
  </p:sldMasterIdLst>
  <p:handoutMasterIdLst>
    <p:handoutMasterId r:id="rId16"/>
  </p:handoutMasterIdLst>
  <p:sldIdLst>
    <p:sldId id="278" r:id="rId3"/>
    <p:sldId id="271" r:id="rId4"/>
    <p:sldId id="272" r:id="rId5"/>
    <p:sldId id="273" r:id="rId6"/>
    <p:sldId id="274" r:id="rId7"/>
    <p:sldId id="264" r:id="rId8"/>
    <p:sldId id="265" r:id="rId9"/>
    <p:sldId id="275" r:id="rId10"/>
    <p:sldId id="267" r:id="rId11"/>
    <p:sldId id="268" r:id="rId12"/>
    <p:sldId id="269" r:id="rId13"/>
    <p:sldId id="270" r:id="rId14"/>
    <p:sldId id="258" r:id="rId15"/>
  </p:sldIdLst>
  <p:sldSz cx="9144000" cy="6858000" type="screen4x3"/>
  <p:notesSz cx="6858000" cy="9144000"/>
  <p:defaultTextStyle>
    <a:defPPr>
      <a:defRPr lang="sk-SK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FF0066"/>
    <a:srgbClr val="00CC00"/>
    <a:srgbClr val="FFFF66"/>
    <a:srgbClr val="FF0000"/>
    <a:srgbClr val="FFFFCC"/>
    <a:srgbClr val="00FF00"/>
    <a:srgbClr val="66FF33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14" autoAdjust="0"/>
    <p:restoredTop sz="94728" autoAdjust="0"/>
  </p:normalViewPr>
  <p:slideViewPr>
    <p:cSldViewPr>
      <p:cViewPr varScale="1">
        <p:scale>
          <a:sx n="70" d="100"/>
          <a:sy n="70" d="100"/>
        </p:scale>
        <p:origin x="-13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170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2ACA4BE8-18A5-463A-A7CC-6320D650416F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348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355EE8EF-D07B-4FAE-80BA-3014BFD781B8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779118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Klepnutím lze upravit styl předlohy podnadpisů.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10E0A6-B89F-4624-8AA5-6EC5BA9C5A55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394D98-93BE-4D14-A87B-19E69C3D3E95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38652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4F7D2E-5A9C-441A-AB6C-BCD0840444C6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439B30-ED2E-45E6-BBF9-04584B628A33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36672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8F7B6C-14F9-4C70-9F37-4664F3D9B2C6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12DB35-7E71-48CA-8DA6-6760813A0C00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91176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5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244539-81C2-4432-A428-B21A2227D435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6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880851-1D6C-4086-BB30-8C9591EA9F71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01955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7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345759-EF30-4CD8-B5AC-3529D3C04422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8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9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93890-F4DA-4EE5-97A7-B8C224A376F3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73197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848C6E-D350-491D-9CC3-F2C4756681C4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4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F3DDEA-3237-4E7F-9E90-F4BB22F1A83C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7208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10D2C-1AA6-46B0-A202-BB7B6FE0A051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3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0D3A5F-8CB1-49CB-8B4B-F9E7B751AA06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30627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6496E7-8736-4BE1-98E4-94D806A04D17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6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7FC9BA-BDAF-46F5-929D-1AE7B35DA1A1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81824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k-SK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9A1D73-9F87-4265-9873-D1092690E7EF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6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6D636-D87F-4C9B-BE25-2BC0A6B054E3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5298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CC8D7-1C9F-4EC5-A826-798DA1F13C8E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7CF40B-A136-4D94-AE29-3A711DF90441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82474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A5CFB-32DC-4B51-9D34-BCF3BA64D9AA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EB23C4-F58C-407F-9BD2-666813E3E41A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72870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Klepnutím lze upravit styl předlohy podnadpisů.</a:t>
            </a:r>
            <a:endParaRPr lang="sk-S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DAEF30-4C66-415B-9108-ECF5EA43FA90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DAC926-AE62-4A5D-8EA6-8BA949224569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06015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C34B6D-ECE8-4928-ACE5-F11BAB668C2A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3B542A-C388-42AF-816D-1999B92F2E83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6755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50E8C5-04E7-4A35-98F8-C22A47F45ABA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C0E795-072F-4341-A2EB-D8497632D2A4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73690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9FFCFB-451C-4FA2-9BCB-6B88557CF131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5F82F0-CEE8-4115-9C67-19E4254B33C5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74070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CC5221-7AE3-47F5-B395-C1FF13A84EB3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38AB88-114B-425C-81EA-3C0B35B1241C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61473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AAC759-026F-463F-8E57-CE28920A41A5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5184DD-96F5-482B-B025-D9C654701E0D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82402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8DD3D2-21E8-4285-A429-C3A35EC4F796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18280-2D82-46DC-ACA3-64F7510B2FEE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17540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553CEF-12BF-45F5-8307-6F9732E0314A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1F86C2-A73E-40E0-ADAE-12C7E7026480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8868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k-SK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71BB08-1C96-46DB-B58B-D7435315FCB6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AADE10-526E-4959-B8D2-A786B08C1A35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03665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F4DF0B-B121-4D57-B0DC-B58CC3385A84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837A7B-DE0E-44C4-A33B-F60889E93D04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87362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BCAE9B-A7D7-4B44-952A-FABDA74A2DE4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E09F75-1579-4B77-B0B4-8B5CB0047DE1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17158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17C93F-ABBD-4C8C-9936-E5445E971A12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D06258-F994-4542-ACB8-FDAC772B596F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50561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sk-SK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AEB899-53EE-4408-BE8E-1FBBC67FA9D2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959BB-8939-4D8A-844F-9197F2785973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9170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nadpis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Kliknite sem a upravte štýl predlohy nadpisov.</a:t>
            </a:r>
          </a:p>
        </p:txBody>
      </p:sp>
      <p:sp>
        <p:nvSpPr>
          <p:cNvPr id="1027" name="Zástupný symbol tex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FBA851F-3BCB-4069-920C-1BF5BED64D03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C44FF22-B375-4F6D-AB16-22ECE2BA2159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4" r:id="rId2"/>
    <p:sldLayoutId id="2147483663" r:id="rId3"/>
    <p:sldLayoutId id="2147483662" r:id="rId4"/>
    <p:sldLayoutId id="2147483661" r:id="rId5"/>
    <p:sldLayoutId id="2147483660" r:id="rId6"/>
    <p:sldLayoutId id="2147483659" r:id="rId7"/>
    <p:sldLayoutId id="2147483658" r:id="rId8"/>
    <p:sldLayoutId id="2147483657" r:id="rId9"/>
    <p:sldLayoutId id="2147483656" r:id="rId10"/>
    <p:sldLayoutId id="2147483655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Klepnutím lze upravit styl předlohy nadpisů.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Klepnutím lze upravit styly předlohy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Třetí úroveň</a:t>
            </a:r>
          </a:p>
          <a:p>
            <a:pPr lvl="3"/>
            <a:r>
              <a:rPr lang="sk-SK" smtClean="0"/>
              <a:t>Čtvrtá úroveň</a:t>
            </a:r>
          </a:p>
          <a:p>
            <a:pPr lvl="4"/>
            <a:r>
              <a:rPr lang="sk-SK" smtClean="0"/>
              <a:t>Pátá úroveň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/>
            </a:lvl1pPr>
          </a:lstStyle>
          <a:p>
            <a:pPr>
              <a:defRPr/>
            </a:pPr>
            <a:fld id="{FADDC1FD-16A4-493E-819C-D31A121EB7E4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7C6324F3-C6ED-4030-8C83-61F51595F58E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7" r:id="rId2"/>
    <p:sldLayoutId id="2147483676" r:id="rId3"/>
    <p:sldLayoutId id="2147483675" r:id="rId4"/>
    <p:sldLayoutId id="2147483674" r:id="rId5"/>
    <p:sldLayoutId id="2147483673" r:id="rId6"/>
    <p:sldLayoutId id="2147483672" r:id="rId7"/>
    <p:sldLayoutId id="2147483671" r:id="rId8"/>
    <p:sldLayoutId id="2147483670" r:id="rId9"/>
    <p:sldLayoutId id="2147483669" r:id="rId10"/>
    <p:sldLayoutId id="2147483668" r:id="rId11"/>
    <p:sldLayoutId id="2147483667" r:id="rId12"/>
    <p:sldLayoutId id="2147483666" r:id="rId13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7" Type="http://schemas.openxmlformats.org/officeDocument/2006/relationships/image" Target="../media/image12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6.gif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agentura_cmy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97161"/>
            <a:ext cx="3765004" cy="866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logo-eu-s-odkazom-na-esf-stredn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71" y="250453"/>
            <a:ext cx="1666875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op_vz_logo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7629" y="255067"/>
            <a:ext cx="1350645" cy="1373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407864" y="2924944"/>
            <a:ext cx="8218487" cy="142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sk-SK" sz="5400" b="1" dirty="0">
                <a:solidFill>
                  <a:srgbClr val="000099"/>
                </a:solidFill>
                <a:latin typeface="Arial Black" pitchFamily="34" charset="0"/>
              </a:rPr>
              <a:t>Škola 21. storočia  </a:t>
            </a:r>
          </a:p>
        </p:txBody>
      </p:sp>
      <p:sp>
        <p:nvSpPr>
          <p:cNvPr id="9" name="Obdĺžnik 8"/>
          <p:cNvSpPr/>
          <p:nvPr/>
        </p:nvSpPr>
        <p:spPr>
          <a:xfrm>
            <a:off x="319871" y="4725144"/>
            <a:ext cx="85236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1400" dirty="0"/>
              <a:t>Dopytovo orientovaný projekt</a:t>
            </a:r>
          </a:p>
          <a:p>
            <a:pPr algn="ctr"/>
            <a:r>
              <a:rPr lang="sk-SK" sz="1400" dirty="0"/>
              <a:t>Moderné vzdelávanie pre vedomostnú spoločnosť/Projekt je spolufinancovaný zo zdrojov EÚ</a:t>
            </a:r>
          </a:p>
          <a:p>
            <a:pPr algn="ctr"/>
            <a:r>
              <a:rPr lang="sk-SK" sz="1400" dirty="0"/>
              <a:t>Kód ITMS projektu 26110130435</a:t>
            </a:r>
          </a:p>
          <a:p>
            <a:pPr algn="ctr"/>
            <a:r>
              <a:rPr lang="sk-SK" sz="14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22101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AutoShape 4"/>
          <p:cNvSpPr>
            <a:spLocks noChangeArrowheads="1"/>
          </p:cNvSpPr>
          <p:nvPr/>
        </p:nvSpPr>
        <p:spPr bwMode="auto">
          <a:xfrm>
            <a:off x="900113" y="1844675"/>
            <a:ext cx="4391025" cy="2879725"/>
          </a:xfrm>
          <a:prstGeom prst="flowChartPredefinedProcess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1989" name="WordArt 5"/>
          <p:cNvSpPr>
            <a:spLocks noChangeArrowheads="1" noChangeShapeType="1" noTextEdit="1"/>
          </p:cNvSpPr>
          <p:nvPr/>
        </p:nvSpPr>
        <p:spPr bwMode="auto">
          <a:xfrm>
            <a:off x="1476375" y="2565400"/>
            <a:ext cx="3240088" cy="1223963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k-SK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Black"/>
              </a:rPr>
              <a:t>SEMAFOR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34" name="Picture 10" descr="Way : vector silnice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908050"/>
            <a:ext cx="11525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6" name="Picture 12" descr="a32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2133600"/>
            <a:ext cx="1223962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8" name="Picture 14" descr="a43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500563" y="2060575"/>
            <a:ext cx="151288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6" name="Picture 22" descr="Semaphore : Traffic light. Semaphore. Cartoon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4076700"/>
            <a:ext cx="2303463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49" name="WordArt 25"/>
          <p:cNvSpPr>
            <a:spLocks noChangeArrowheads="1" noChangeShapeType="1" noTextEdit="1"/>
          </p:cNvSpPr>
          <p:nvPr/>
        </p:nvSpPr>
        <p:spPr bwMode="auto">
          <a:xfrm>
            <a:off x="2195513" y="4724400"/>
            <a:ext cx="3024187" cy="936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k-SK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SEMAFOR</a:t>
            </a:r>
          </a:p>
        </p:txBody>
      </p:sp>
      <p:pic>
        <p:nvPicPr>
          <p:cNvPr id="43017" name="Picture 9" descr="Excavator : Cartoon bulldozer moving money with worker driver. Vector illustration.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141663"/>
            <a:ext cx="1223962" cy="91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018" name="Text Box 10"/>
          <p:cNvSpPr txBox="1">
            <a:spLocks noChangeArrowheads="1"/>
          </p:cNvSpPr>
          <p:nvPr/>
        </p:nvSpPr>
        <p:spPr bwMode="auto">
          <a:xfrm>
            <a:off x="323850" y="1125538"/>
            <a:ext cx="71278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k-SK" sz="3200" b="1">
                <a:latin typeface="Comic Sans MS" pitchFamily="66" charset="0"/>
              </a:rPr>
              <a:t>V jednom malom mestečku, kde po</a:t>
            </a:r>
            <a:r>
              <a:rPr lang="sk-SK"/>
              <a:t> </a:t>
            </a:r>
          </a:p>
        </p:txBody>
      </p:sp>
      <p:sp>
        <p:nvSpPr>
          <p:cNvPr id="43019" name="Text Box 11"/>
          <p:cNvSpPr txBox="1">
            <a:spLocks noChangeArrowheads="1"/>
          </p:cNvSpPr>
          <p:nvPr/>
        </p:nvSpPr>
        <p:spPr bwMode="auto">
          <a:xfrm>
            <a:off x="323850" y="2276475"/>
            <a:ext cx="24844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3200" b="1">
                <a:latin typeface="Comic Sans MS" pitchFamily="66" charset="0"/>
              </a:rPr>
              <a:t>jazdilo veľa</a:t>
            </a:r>
          </a:p>
        </p:txBody>
      </p:sp>
      <p:sp>
        <p:nvSpPr>
          <p:cNvPr id="43020" name="Text Box 12"/>
          <p:cNvSpPr txBox="1">
            <a:spLocks noChangeArrowheads="1"/>
          </p:cNvSpPr>
          <p:nvPr/>
        </p:nvSpPr>
        <p:spPr bwMode="auto">
          <a:xfrm>
            <a:off x="4211638" y="2205038"/>
            <a:ext cx="36036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3200" b="1">
                <a:latin typeface="Comic Sans MS" pitchFamily="66" charset="0"/>
              </a:rPr>
              <a:t>,</a:t>
            </a:r>
          </a:p>
        </p:txBody>
      </p:sp>
      <p:sp>
        <p:nvSpPr>
          <p:cNvPr id="43021" name="Text Box 13"/>
          <p:cNvSpPr txBox="1">
            <a:spLocks noChangeArrowheads="1"/>
          </p:cNvSpPr>
          <p:nvPr/>
        </p:nvSpPr>
        <p:spPr bwMode="auto">
          <a:xfrm>
            <a:off x="6084888" y="2205038"/>
            <a:ext cx="36036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3200" b="1">
                <a:latin typeface="Comic Sans MS" pitchFamily="66" charset="0"/>
              </a:rPr>
              <a:t>,</a:t>
            </a:r>
          </a:p>
        </p:txBody>
      </p:sp>
      <p:sp>
        <p:nvSpPr>
          <p:cNvPr id="43022" name="Text Box 14"/>
          <p:cNvSpPr txBox="1">
            <a:spLocks noChangeArrowheads="1"/>
          </p:cNvSpPr>
          <p:nvPr/>
        </p:nvSpPr>
        <p:spPr bwMode="auto">
          <a:xfrm>
            <a:off x="323850" y="3357563"/>
            <a:ext cx="4095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3200" b="1">
                <a:latin typeface="Comic Sans MS" pitchFamily="66" charset="0"/>
              </a:rPr>
              <a:t>a</a:t>
            </a:r>
          </a:p>
        </p:txBody>
      </p:sp>
      <p:sp>
        <p:nvSpPr>
          <p:cNvPr id="43024" name="Text Box 16"/>
          <p:cNvSpPr txBox="1">
            <a:spLocks noChangeArrowheads="1"/>
          </p:cNvSpPr>
          <p:nvPr/>
        </p:nvSpPr>
        <p:spPr bwMode="auto">
          <a:xfrm>
            <a:off x="2339975" y="3357563"/>
            <a:ext cx="632301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3200" b="1">
                <a:latin typeface="Comic Sans MS" pitchFamily="66" charset="0"/>
              </a:rPr>
              <a:t>pribudol nový cestný kamarát: </a:t>
            </a:r>
          </a:p>
        </p:txBody>
      </p:sp>
      <p:sp>
        <p:nvSpPr>
          <p:cNvPr id="43025" name="Text Box 17"/>
          <p:cNvSpPr txBox="1">
            <a:spLocks noChangeArrowheads="1"/>
          </p:cNvSpPr>
          <p:nvPr/>
        </p:nvSpPr>
        <p:spPr bwMode="auto">
          <a:xfrm>
            <a:off x="2051050" y="3357563"/>
            <a:ext cx="3603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3200" b="1">
                <a:latin typeface="Comic Sans MS" pitchFamily="66" charset="0"/>
              </a:rPr>
              <a:t>,</a:t>
            </a:r>
          </a:p>
        </p:txBody>
      </p:sp>
      <p:pic>
        <p:nvPicPr>
          <p:cNvPr id="43027" name="Picture 19" descr="motorka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1628775"/>
            <a:ext cx="1368425" cy="1185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2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3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30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3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47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6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6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66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6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0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30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0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64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3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3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3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3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71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0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30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0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3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98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13500"/>
                            </p:stCondLst>
                            <p:childTnLst>
                              <p:par>
                                <p:cTn id="10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6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66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6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6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66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6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4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684213" y="260350"/>
            <a:ext cx="7931150" cy="1584325"/>
          </a:xfrm>
        </p:spPr>
        <p:txBody>
          <a:bodyPr/>
          <a:lstStyle/>
          <a:p>
            <a:pPr algn="l" eaLnBrk="1" hangingPunct="1"/>
            <a:r>
              <a:rPr lang="sk-SK" smtClean="0"/>
              <a:t/>
            </a:r>
            <a:br>
              <a:rPr lang="sk-SK" smtClean="0"/>
            </a:br>
            <a:endParaRPr lang="sk-SK" smtClean="0"/>
          </a:p>
        </p:txBody>
      </p:sp>
      <p:sp>
        <p:nvSpPr>
          <p:cNvPr id="36876" name="AutoShape 12"/>
          <p:cNvSpPr>
            <a:spLocks noChangeArrowheads="1"/>
          </p:cNvSpPr>
          <p:nvPr/>
        </p:nvSpPr>
        <p:spPr bwMode="auto">
          <a:xfrm>
            <a:off x="1727200" y="188913"/>
            <a:ext cx="7416800" cy="2625725"/>
          </a:xfrm>
          <a:prstGeom prst="wedgeRoundRectCallout">
            <a:avLst>
              <a:gd name="adj1" fmla="val -52611"/>
              <a:gd name="adj2" fmla="val 57375"/>
              <a:gd name="adj3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sk-SK">
                <a:solidFill>
                  <a:schemeClr val="tx2"/>
                </a:solidFill>
              </a:rPr>
              <a:t>     </a:t>
            </a:r>
            <a:endParaRPr lang="sk-SK" sz="3200">
              <a:latin typeface="Berlin Sans FB Demi" pitchFamily="34" charset="0"/>
            </a:endParaRPr>
          </a:p>
          <a:p>
            <a:pPr algn="ctr"/>
            <a:endParaRPr lang="sk-SK" sz="3200">
              <a:solidFill>
                <a:schemeClr val="tx2"/>
              </a:solidFill>
              <a:latin typeface="Berlin Sans FB Demi" pitchFamily="34" charset="0"/>
            </a:endParaRPr>
          </a:p>
        </p:txBody>
      </p:sp>
      <p:pic>
        <p:nvPicPr>
          <p:cNvPr id="36877" name="Picture 13" descr="23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115888"/>
            <a:ext cx="874713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3" name="Picture 19" descr="31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7338"/>
            <a:ext cx="1874838" cy="417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7" name="Picture 23" descr="illustration of family waiting for crossing road Reklamní fotografie - 143473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2997200"/>
            <a:ext cx="3810000" cy="362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93" name="Picture 29" descr="25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4581525"/>
            <a:ext cx="419100" cy="165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41" name="Text Box 9"/>
          <p:cNvSpPr txBox="1">
            <a:spLocks noChangeArrowheads="1"/>
          </p:cNvSpPr>
          <p:nvPr/>
        </p:nvSpPr>
        <p:spPr bwMode="auto">
          <a:xfrm>
            <a:off x="2051050" y="620713"/>
            <a:ext cx="14335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2400" b="1">
                <a:latin typeface="Comic Sans MS" pitchFamily="66" charset="0"/>
              </a:rPr>
              <a:t>Semafor</a:t>
            </a:r>
          </a:p>
        </p:txBody>
      </p:sp>
      <p:sp>
        <p:nvSpPr>
          <p:cNvPr id="44042" name="Text Box 10"/>
          <p:cNvSpPr txBox="1">
            <a:spLocks noChangeArrowheads="1"/>
          </p:cNvSpPr>
          <p:nvPr/>
        </p:nvSpPr>
        <p:spPr bwMode="auto">
          <a:xfrm>
            <a:off x="4356100" y="620713"/>
            <a:ext cx="36417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2400" b="1">
                <a:latin typeface="Comic Sans MS" pitchFamily="66" charset="0"/>
              </a:rPr>
              <a:t>je pomocník, ktorý nám</a:t>
            </a:r>
          </a:p>
        </p:txBody>
      </p:sp>
      <p:sp>
        <p:nvSpPr>
          <p:cNvPr id="44043" name="Text Box 11"/>
          <p:cNvSpPr txBox="1">
            <a:spLocks noChangeArrowheads="1"/>
          </p:cNvSpPr>
          <p:nvPr/>
        </p:nvSpPr>
        <p:spPr bwMode="auto">
          <a:xfrm>
            <a:off x="2051050" y="1341438"/>
            <a:ext cx="6734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2400" b="1">
                <a:latin typeface="Comic Sans MS" pitchFamily="66" charset="0"/>
              </a:rPr>
              <a:t>umožňuje bezpečný prechod na druhú stranu</a:t>
            </a:r>
          </a:p>
        </p:txBody>
      </p:sp>
      <p:sp>
        <p:nvSpPr>
          <p:cNvPr id="44044" name="Text Box 12"/>
          <p:cNvSpPr txBox="1">
            <a:spLocks noChangeArrowheads="1"/>
          </p:cNvSpPr>
          <p:nvPr/>
        </p:nvSpPr>
        <p:spPr bwMode="auto">
          <a:xfrm>
            <a:off x="2051050" y="1989138"/>
            <a:ext cx="11017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2400" b="1">
                <a:latin typeface="Comic Sans MS" pitchFamily="66" charset="0"/>
              </a:rPr>
              <a:t>cesty.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8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8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87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87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87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687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3687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68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68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8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68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368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95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44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8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68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8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2950"/>
                            </p:stCondLst>
                            <p:childTnLst>
                              <p:par>
                                <p:cTn id="4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44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4350"/>
                            </p:stCondLst>
                            <p:childTnLst>
                              <p:par>
                                <p:cTn id="5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4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4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40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40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 tmFilter="0,0; .5, 1; 1, 1"/>
                                        <p:tgtEl>
                                          <p:spTgt spid="44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6600"/>
                            </p:stCondLst>
                            <p:childTnLst>
                              <p:par>
                                <p:cTn id="6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4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4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40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40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 tmFilter="0,0; .5, 1; 1, 1"/>
                                        <p:tgtEl>
                                          <p:spTgt spid="44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7350"/>
                            </p:stCondLst>
                            <p:childTnLst>
                              <p:par>
                                <p:cTn id="69" presetID="8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1" dur="2000"/>
                                        <p:tgtEl>
                                          <p:spTgt spid="36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10350"/>
                            </p:stCondLst>
                            <p:childTnLst>
                              <p:par>
                                <p:cTn id="7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6" grpId="0" build="allAtOnce" animBg="1"/>
      <p:bldP spid="44041" grpId="0"/>
      <p:bldP spid="44042" grpId="0"/>
      <p:bldP spid="44043" grpId="0"/>
      <p:bldP spid="4404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3" name="Picture 7" descr="31"/>
          <p:cNvPicPr>
            <a:picLocks noGrp="1" noChangeAspect="1" noChangeArrowheads="1" noCrop="1"/>
          </p:cNvPicPr>
          <p:nvPr>
            <p:ph type="body"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52413" y="765175"/>
            <a:ext cx="1655763" cy="3816350"/>
          </a:xfrm>
          <a:noFill/>
        </p:spPr>
      </p:pic>
      <p:sp>
        <p:nvSpPr>
          <p:cNvPr id="39944" name="AutoShape 8"/>
          <p:cNvSpPr>
            <a:spLocks noChangeArrowheads="1"/>
          </p:cNvSpPr>
          <p:nvPr/>
        </p:nvSpPr>
        <p:spPr bwMode="auto">
          <a:xfrm>
            <a:off x="1258888" y="404813"/>
            <a:ext cx="7632700" cy="1800225"/>
          </a:xfrm>
          <a:prstGeom prst="flowChartPunchedTape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sk-SK" sz="2400">
              <a:solidFill>
                <a:schemeClr val="tx2"/>
              </a:solidFill>
              <a:latin typeface="Berlin Sans FB Demi" pitchFamily="34" charset="0"/>
            </a:endParaRPr>
          </a:p>
        </p:txBody>
      </p:sp>
      <p:pic>
        <p:nvPicPr>
          <p:cNvPr id="39950" name="Picture 14" descr="Zelené světlo Reklamní fotografie - 1387570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205038"/>
            <a:ext cx="3810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52" name="Picture 16" descr="traffic light Reklamní fotografie - 7056318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2420938"/>
            <a:ext cx="3457575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57" name="WordArt 21" descr="Bílý mramor"/>
          <p:cNvSpPr>
            <a:spLocks noChangeArrowheads="1" noChangeShapeType="1" noTextEdit="1"/>
          </p:cNvSpPr>
          <p:nvPr/>
        </p:nvSpPr>
        <p:spPr bwMode="auto">
          <a:xfrm>
            <a:off x="827088" y="6092825"/>
            <a:ext cx="3721100" cy="504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sk-SK" sz="2400" kern="10">
                <a:ln w="9525">
                  <a:round/>
                  <a:headEnd/>
                  <a:tailEnd/>
                </a:ln>
                <a:blipFill dpi="0" rotWithShape="0">
                  <a:blip r:embed="rId5"/>
                  <a:srcRect/>
                  <a:tile tx="0" ty="0" sx="100000" sy="100000" flip="none" algn="tl"/>
                </a:blipFill>
                <a:latin typeface="Arial Black"/>
              </a:rPr>
              <a:t>Semafor pre chodcov</a:t>
            </a:r>
          </a:p>
        </p:txBody>
      </p:sp>
      <p:sp>
        <p:nvSpPr>
          <p:cNvPr id="39958" name="WordArt 22" descr="Bílý mramor"/>
          <p:cNvSpPr>
            <a:spLocks noChangeArrowheads="1" noChangeShapeType="1" noTextEdit="1"/>
          </p:cNvSpPr>
          <p:nvPr/>
        </p:nvSpPr>
        <p:spPr bwMode="auto">
          <a:xfrm>
            <a:off x="5003800" y="6092825"/>
            <a:ext cx="3744913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sk-SK" sz="2400" kern="10">
                <a:ln w="9525">
                  <a:round/>
                  <a:headEnd/>
                  <a:tailEnd/>
                </a:ln>
                <a:blipFill dpi="0" rotWithShape="0">
                  <a:blip r:embed="rId5"/>
                  <a:srcRect/>
                  <a:tile tx="0" ty="0" sx="100000" sy="100000" flip="none" algn="tl"/>
                </a:blipFill>
                <a:latin typeface="Arial Black"/>
              </a:rPr>
              <a:t>Semafor pre vodičov</a:t>
            </a:r>
          </a:p>
        </p:txBody>
      </p:sp>
      <p:sp>
        <p:nvSpPr>
          <p:cNvPr id="45066" name="Text Box 10"/>
          <p:cNvSpPr txBox="1">
            <a:spLocks noChangeArrowheads="1"/>
          </p:cNvSpPr>
          <p:nvPr/>
        </p:nvSpPr>
        <p:spPr bwMode="auto">
          <a:xfrm>
            <a:off x="1692275" y="908050"/>
            <a:ext cx="6845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2000" b="1">
                <a:latin typeface="Comic Sans MS" pitchFamily="66" charset="0"/>
              </a:rPr>
              <a:t>Kamaráti moji, pozorne si prezrite tieto dva obrázky.</a:t>
            </a:r>
          </a:p>
        </p:txBody>
      </p:sp>
      <p:sp>
        <p:nvSpPr>
          <p:cNvPr id="45067" name="Text Box 11"/>
          <p:cNvSpPr txBox="1">
            <a:spLocks noChangeArrowheads="1"/>
          </p:cNvSpPr>
          <p:nvPr/>
        </p:nvSpPr>
        <p:spPr bwMode="auto">
          <a:xfrm>
            <a:off x="1692275" y="1412875"/>
            <a:ext cx="56499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2000" b="1">
                <a:latin typeface="Comic Sans MS" pitchFamily="66" charset="0"/>
              </a:rPr>
              <a:t>Viete mi povedať aký je medzi nimi rozdiel?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9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994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94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994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99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99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99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7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9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99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9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9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99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9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48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7" dur="2000" fill="hold"/>
                                        <p:tgtEl>
                                          <p:spTgt spid="399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1" dur="2000"/>
                                        <p:tgtEl>
                                          <p:spTgt spid="39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5" dur="2000" fill="hold"/>
                                        <p:tgtEl>
                                          <p:spTgt spid="399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9" dur="2000"/>
                                        <p:tgtEl>
                                          <p:spTgt spid="39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4" grpId="0" build="allAtOnce" animBg="1"/>
      <p:bldP spid="39957" grpId="0" animBg="1"/>
      <p:bldP spid="39958" grpId="0" animBg="1"/>
      <p:bldP spid="45066" grpId="0"/>
      <p:bldP spid="4506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700213"/>
            <a:ext cx="3106738" cy="417671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sk-SK" sz="2000" b="1" smtClean="0"/>
              <a:t>Semafor sa múdro tvári,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k-SK" sz="1000" b="1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k-SK" sz="2000" b="1" smtClean="0">
                <a:solidFill>
                  <a:srgbClr val="FF0000"/>
                </a:solidFill>
              </a:rPr>
              <a:t>červeno</a:t>
            </a:r>
            <a:r>
              <a:rPr lang="sk-SK" sz="2000" b="1" smtClean="0"/>
              <a:t> a </a:t>
            </a:r>
            <a:r>
              <a:rPr lang="sk-SK" sz="2000" b="1" smtClean="0">
                <a:solidFill>
                  <a:srgbClr val="FF9900"/>
                </a:solidFill>
              </a:rPr>
              <a:t>žlto </a:t>
            </a:r>
            <a:r>
              <a:rPr lang="sk-SK" sz="2000" b="1" smtClean="0"/>
              <a:t>žiari.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k-SK" sz="1000" b="1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k-SK" sz="2000" b="1" smtClean="0"/>
              <a:t>Niekedy je </a:t>
            </a:r>
            <a:r>
              <a:rPr lang="sk-SK" sz="2000" b="1" smtClean="0">
                <a:solidFill>
                  <a:srgbClr val="00CC00"/>
                </a:solidFill>
              </a:rPr>
              <a:t>zelený</a:t>
            </a:r>
            <a:r>
              <a:rPr lang="sk-SK" sz="2000" b="1" smtClean="0"/>
              <a:t>,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k-SK" sz="1000" b="1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k-SK" sz="2000" b="1" smtClean="0"/>
              <a:t>lebo sa mu nelení.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k-SK" sz="1000" b="1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k-SK" sz="2000" b="1" smtClean="0"/>
              <a:t>Na </a:t>
            </a:r>
            <a:r>
              <a:rPr lang="sk-SK" sz="2000" b="1" smtClean="0">
                <a:solidFill>
                  <a:srgbClr val="FF0000"/>
                </a:solidFill>
              </a:rPr>
              <a:t>červenú</a:t>
            </a:r>
            <a:r>
              <a:rPr lang="sk-SK" sz="2000" b="1" smtClean="0"/>
              <a:t> zastaviť sa,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k-SK" sz="1000" b="1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k-SK" sz="2000" b="1" smtClean="0"/>
              <a:t>na </a:t>
            </a:r>
            <a:r>
              <a:rPr lang="sk-SK" sz="2000" b="1" smtClean="0">
                <a:solidFill>
                  <a:srgbClr val="FFCC00"/>
                </a:solidFill>
              </a:rPr>
              <a:t>žltú</a:t>
            </a:r>
            <a:r>
              <a:rPr lang="sk-SK" sz="2000" b="1" smtClean="0"/>
              <a:t> zas pripraviť sa.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k-SK" sz="1000" b="1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k-SK" sz="2000" b="1" smtClean="0"/>
              <a:t>Na </a:t>
            </a:r>
            <a:r>
              <a:rPr lang="sk-SK" sz="2000" b="1" smtClean="0">
                <a:solidFill>
                  <a:srgbClr val="00CC00"/>
                </a:solidFill>
              </a:rPr>
              <a:t>zelenú</a:t>
            </a:r>
            <a:r>
              <a:rPr lang="sk-SK" sz="2000" b="1" smtClean="0"/>
              <a:t> zrýchliť krok,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k-SK" sz="1000" b="1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k-SK" sz="2000" b="1" smtClean="0"/>
              <a:t>môžeš prejsť na druhý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k-SK" sz="1000" b="1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k-SK" sz="2000" b="1" smtClean="0"/>
              <a:t>bok.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k-SK" sz="2000" b="1" smtClean="0"/>
          </a:p>
        </p:txBody>
      </p:sp>
      <p:sp>
        <p:nvSpPr>
          <p:cNvPr id="41990" name="WordArt 6"/>
          <p:cNvSpPr>
            <a:spLocks noChangeArrowheads="1" noChangeShapeType="1" noTextEdit="1"/>
          </p:cNvSpPr>
          <p:nvPr/>
        </p:nvSpPr>
        <p:spPr bwMode="auto">
          <a:xfrm>
            <a:off x="1116013" y="476250"/>
            <a:ext cx="7056437" cy="86518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k-SK" sz="3600" kern="10" spc="720">
                <a:solidFill>
                  <a:schemeClr val="folHlink"/>
                </a:soli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  <a:latin typeface="Arial Black"/>
              </a:rPr>
              <a:t>Semafor pre vodičov</a:t>
            </a:r>
          </a:p>
        </p:txBody>
      </p:sp>
      <p:pic>
        <p:nvPicPr>
          <p:cNvPr id="7173" name="Picture 8" descr="Town street view Reklamní fotografie - 112844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1700213"/>
            <a:ext cx="5257800" cy="422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3" name="Text Box 9"/>
          <p:cNvSpPr txBox="1">
            <a:spLocks noChangeArrowheads="1"/>
          </p:cNvSpPr>
          <p:nvPr/>
        </p:nvSpPr>
        <p:spPr bwMode="auto">
          <a:xfrm>
            <a:off x="971550" y="6165850"/>
            <a:ext cx="72009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sk-SK" b="1">
                <a:solidFill>
                  <a:srgbClr val="FF0066"/>
                </a:solidFill>
              </a:rPr>
              <a:t>Porozprávaj, čo vidíš na obrázku. Vieš nájsť a ukázať semafor?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 decel="1000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600" decel="1000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00" decel="1000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00" decel="1000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900"/>
                            </p:stCondLst>
                            <p:childTnLst>
                              <p:par>
                                <p:cTn id="25" presetID="56" presetClass="entr" presetSubtype="0" fill="hold" nodeType="after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7100"/>
                            </p:stCondLst>
                            <p:childTnLst>
                              <p:par>
                                <p:cTn id="32" presetID="56" presetClass="entr" presetSubtype="0" fill="hold" nodeType="after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1100"/>
                            </p:stCondLst>
                            <p:childTnLst>
                              <p:par>
                                <p:cTn id="39" presetID="56" presetClass="entr" presetSubtype="0" fill="hold" nodeType="after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46" presetID="56" presetClass="entr" presetSubtype="0" fill="hold" nodeType="after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9400"/>
                            </p:stCondLst>
                            <p:childTnLst>
                              <p:par>
                                <p:cTn id="53" presetID="56" presetClass="entr" presetSubtype="0" fill="hold" nodeType="after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23900"/>
                            </p:stCondLst>
                            <p:childTnLst>
                              <p:par>
                                <p:cTn id="60" presetID="56" presetClass="entr" presetSubtype="0" fill="hold" nodeType="after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28400"/>
                            </p:stCondLst>
                            <p:childTnLst>
                              <p:par>
                                <p:cTn id="67" presetID="56" presetClass="entr" presetSubtype="0" fill="hold" nodeType="after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32600"/>
                            </p:stCondLst>
                            <p:childTnLst>
                              <p:par>
                                <p:cTn id="74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4" dur="2000"/>
                                        <p:tgtEl>
                                          <p:spTgt spid="41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0" grpId="0" animBg="1"/>
      <p:bldP spid="4199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6" name="WordArt 8"/>
          <p:cNvSpPr>
            <a:spLocks noChangeArrowheads="1" noChangeShapeType="1" noTextEdit="1"/>
          </p:cNvSpPr>
          <p:nvPr/>
        </p:nvSpPr>
        <p:spPr bwMode="auto">
          <a:xfrm>
            <a:off x="611188" y="333375"/>
            <a:ext cx="7993062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k-SK" sz="28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folHlink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Semafor pre vodičov má 3 farby</a:t>
            </a:r>
          </a:p>
        </p:txBody>
      </p:sp>
      <p:pic>
        <p:nvPicPr>
          <p:cNvPr id="43018" name="Picture 10" descr="Semaphore : Vector illustration of single isolated red traffic light icon Vektor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FFD"/>
              </a:clrFrom>
              <a:clrTo>
                <a:srgbClr val="FE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125538"/>
            <a:ext cx="16002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0" name="Picture 12" descr="Semaphore : Vector illustration of single isolated green traffic light icon Vektor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4941888"/>
            <a:ext cx="16002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2" name="Picture 14" descr="Semaphore : Vector illustration of single isolated yellow light icon 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2997200"/>
            <a:ext cx="16002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3" name="Picture 15" descr="Traffic lights. Reklamní fotografie - 6911702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4" r="66034"/>
          <a:stretch>
            <a:fillRect/>
          </a:stretch>
        </p:blipFill>
        <p:spPr>
          <a:xfrm>
            <a:off x="179388" y="4868863"/>
            <a:ext cx="936625" cy="1728787"/>
          </a:xfrm>
          <a:noFill/>
        </p:spPr>
      </p:pic>
      <p:pic>
        <p:nvPicPr>
          <p:cNvPr id="43024" name="Picture 16" descr="Traffic lights. Reklamní fotografie - 691170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49" r="34033"/>
          <a:stretch>
            <a:fillRect/>
          </a:stretch>
        </p:blipFill>
        <p:spPr bwMode="auto">
          <a:xfrm>
            <a:off x="179388" y="2997200"/>
            <a:ext cx="863600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5" name="Picture 17" descr="Traffic lights. Reklamní fotografie - 691170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67" r="2036"/>
          <a:stretch>
            <a:fillRect/>
          </a:stretch>
        </p:blipFill>
        <p:spPr bwMode="auto">
          <a:xfrm>
            <a:off x="250825" y="981075"/>
            <a:ext cx="773113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26" name="Text Box 18"/>
          <p:cNvSpPr txBox="1">
            <a:spLocks noChangeArrowheads="1"/>
          </p:cNvSpPr>
          <p:nvPr/>
        </p:nvSpPr>
        <p:spPr bwMode="auto">
          <a:xfrm>
            <a:off x="3203575" y="1700213"/>
            <a:ext cx="44831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sk-SK" sz="2000" b="1"/>
              <a:t>Semafor prikázal vodičom „</a:t>
            </a:r>
            <a:r>
              <a:rPr lang="sk-SK" sz="2000" b="1">
                <a:solidFill>
                  <a:srgbClr val="FF0000"/>
                </a:solidFill>
              </a:rPr>
              <a:t>STÁŤ!</a:t>
            </a:r>
            <a:r>
              <a:rPr lang="sk-SK" sz="2000" b="1"/>
              <a:t> „ </a:t>
            </a:r>
          </a:p>
          <a:p>
            <a:r>
              <a:rPr lang="sk-SK" sz="2000" b="1"/>
              <a:t>Všetky autá musia zastaviť.</a:t>
            </a:r>
          </a:p>
        </p:txBody>
      </p:sp>
      <p:sp>
        <p:nvSpPr>
          <p:cNvPr id="43027" name="Text Box 19"/>
          <p:cNvSpPr txBox="1">
            <a:spLocks noChangeArrowheads="1"/>
          </p:cNvSpPr>
          <p:nvPr/>
        </p:nvSpPr>
        <p:spPr bwMode="auto">
          <a:xfrm>
            <a:off x="3203575" y="3429000"/>
            <a:ext cx="56578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sk-SK" sz="2000" b="1"/>
              <a:t>Semafor prikázal vodičom „ </a:t>
            </a:r>
            <a:r>
              <a:rPr lang="sk-SK" sz="2000" b="1">
                <a:solidFill>
                  <a:srgbClr val="FFCC00"/>
                </a:solidFill>
              </a:rPr>
              <a:t>PRIPRAVIŤ SA!</a:t>
            </a:r>
            <a:r>
              <a:rPr lang="sk-SK" sz="2000" b="1"/>
              <a:t> „</a:t>
            </a:r>
          </a:p>
          <a:p>
            <a:r>
              <a:rPr lang="sk-SK" sz="2000" b="1"/>
              <a:t>Všetky autá sa pripravia na jazdu.</a:t>
            </a:r>
          </a:p>
        </p:txBody>
      </p:sp>
      <p:sp>
        <p:nvSpPr>
          <p:cNvPr id="43028" name="Text Box 20"/>
          <p:cNvSpPr txBox="1">
            <a:spLocks noChangeArrowheads="1"/>
          </p:cNvSpPr>
          <p:nvPr/>
        </p:nvSpPr>
        <p:spPr bwMode="auto">
          <a:xfrm>
            <a:off x="3203575" y="5300663"/>
            <a:ext cx="55467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sk-SK" sz="2000" b="1"/>
              <a:t>Semafor hovorí vodičom: „</a:t>
            </a:r>
            <a:r>
              <a:rPr lang="sk-SK" sz="2000" b="1">
                <a:solidFill>
                  <a:srgbClr val="00FF00"/>
                </a:solidFill>
              </a:rPr>
              <a:t>CESTA VOĽNÁ!</a:t>
            </a:r>
            <a:r>
              <a:rPr lang="sk-SK" sz="2000" b="1"/>
              <a:t> „</a:t>
            </a:r>
          </a:p>
          <a:p>
            <a:r>
              <a:rPr lang="sk-SK" sz="2000" b="1"/>
              <a:t>Všetky autá môžu pokračovať v jazde.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0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43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43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0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7800"/>
                            </p:stCondLst>
                            <p:childTnLst>
                              <p:par>
                                <p:cTn id="27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43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43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50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0" dur="2000"/>
                                        <p:tgtEl>
                                          <p:spTgt spid="43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2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4" dur="2000"/>
                                        <p:tgtEl>
                                          <p:spTgt spid="43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6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8300"/>
                            </p:stCondLst>
                            <p:childTnLst>
                              <p:par>
                                <p:cTn id="73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2060575"/>
            <a:ext cx="3887787" cy="504825"/>
          </a:xfrm>
        </p:spPr>
        <p:txBody>
          <a:bodyPr/>
          <a:lstStyle/>
          <a:p>
            <a:pPr>
              <a:buFontTx/>
              <a:buNone/>
            </a:pPr>
            <a:r>
              <a:rPr lang="sk-SK" sz="2000" b="1" smtClean="0"/>
              <a:t>Vari je to hracia skrinka?</a:t>
            </a:r>
          </a:p>
          <a:p>
            <a:pPr>
              <a:buFontTx/>
              <a:buNone/>
            </a:pPr>
            <a:endParaRPr lang="sk-SK" sz="1600" b="1" smtClean="0"/>
          </a:p>
        </p:txBody>
      </p:sp>
      <p:sp>
        <p:nvSpPr>
          <p:cNvPr id="45060" name="WordArt 4"/>
          <p:cNvSpPr>
            <a:spLocks noChangeArrowheads="1" noChangeShapeType="1" noTextEdit="1"/>
          </p:cNvSpPr>
          <p:nvPr/>
        </p:nvSpPr>
        <p:spPr bwMode="auto">
          <a:xfrm>
            <a:off x="684213" y="549275"/>
            <a:ext cx="7775575" cy="9350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k-SK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99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Semafor pre chodcov</a:t>
            </a:r>
          </a:p>
        </p:txBody>
      </p:sp>
      <p:sp>
        <p:nvSpPr>
          <p:cNvPr id="45065" name="Text Box 9"/>
          <p:cNvSpPr txBox="1">
            <a:spLocks noChangeArrowheads="1"/>
          </p:cNvSpPr>
          <p:nvPr/>
        </p:nvSpPr>
        <p:spPr bwMode="auto">
          <a:xfrm>
            <a:off x="1403350" y="6021388"/>
            <a:ext cx="68405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sk-SK" b="1">
                <a:solidFill>
                  <a:srgbClr val="FF0066"/>
                </a:solidFill>
              </a:rPr>
              <a:t>Porozprávaj, čo všetko vidíš na obrázku? </a:t>
            </a:r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179388" y="2708275"/>
            <a:ext cx="3887787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sk-SK" sz="2000" b="1"/>
              <a:t>Dvojočko v nej sladko spinká.</a:t>
            </a:r>
          </a:p>
          <a:p>
            <a:pPr marL="342900" indent="-342900">
              <a:spcBef>
                <a:spcPct val="20000"/>
              </a:spcBef>
            </a:pPr>
            <a:endParaRPr lang="sk-SK" sz="1600" b="1"/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79388" y="3284538"/>
            <a:ext cx="3887787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sk-SK" sz="2000" b="1"/>
              <a:t>Pozor deti, </a:t>
            </a:r>
            <a:r>
              <a:rPr lang="sk-SK" sz="2000" b="1">
                <a:solidFill>
                  <a:srgbClr val="FF0000"/>
                </a:solidFill>
              </a:rPr>
              <a:t>červená</a:t>
            </a:r>
            <a:r>
              <a:rPr lang="sk-SK" sz="2000" b="1"/>
              <a:t>!</a:t>
            </a:r>
          </a:p>
          <a:p>
            <a:pPr marL="342900" indent="-342900">
              <a:spcBef>
                <a:spcPct val="20000"/>
              </a:spcBef>
            </a:pPr>
            <a:endParaRPr lang="sk-SK" sz="1600" b="1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79388" y="3860800"/>
            <a:ext cx="3887787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sk-SK" sz="2000" b="1">
                <a:solidFill>
                  <a:srgbClr val="FF0000"/>
                </a:solidFill>
              </a:rPr>
              <a:t>Červená</a:t>
            </a:r>
            <a:r>
              <a:rPr lang="sk-SK" sz="2000" b="1"/>
              <a:t> stáť znamená.</a:t>
            </a:r>
          </a:p>
          <a:p>
            <a:pPr marL="342900" indent="-342900">
              <a:spcBef>
                <a:spcPct val="20000"/>
              </a:spcBef>
            </a:pPr>
            <a:endParaRPr lang="sk-SK" sz="1600" b="1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79388" y="4437063"/>
            <a:ext cx="2808287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sk-SK" sz="2000" b="1"/>
              <a:t>Keď </a:t>
            </a:r>
            <a:r>
              <a:rPr lang="sk-SK" sz="2000" b="1">
                <a:solidFill>
                  <a:srgbClr val="00FF00"/>
                </a:solidFill>
              </a:rPr>
              <a:t>zelená </a:t>
            </a:r>
            <a:r>
              <a:rPr lang="sk-SK" sz="2000" b="1"/>
              <a:t>dovolí,</a:t>
            </a:r>
          </a:p>
          <a:p>
            <a:pPr marL="342900" indent="-342900">
              <a:spcBef>
                <a:spcPct val="20000"/>
              </a:spcBef>
            </a:pPr>
            <a:endParaRPr lang="sk-SK" sz="1600" b="1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79388" y="5013325"/>
            <a:ext cx="3887787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sk-SK" sz="2000" b="1"/>
              <a:t>cesta sa ti otvorí.</a:t>
            </a:r>
          </a:p>
          <a:p>
            <a:pPr marL="342900" indent="-342900">
              <a:spcBef>
                <a:spcPct val="20000"/>
              </a:spcBef>
            </a:pPr>
            <a:endParaRPr lang="sk-SK" sz="1600" b="1"/>
          </a:p>
        </p:txBody>
      </p:sp>
      <p:sp>
        <p:nvSpPr>
          <p:cNvPr id="46091" name="Rectangle 11"/>
          <p:cNvSpPr>
            <a:spLocks noChangeArrowheads="1"/>
          </p:cNvSpPr>
          <p:nvPr/>
        </p:nvSpPr>
        <p:spPr bwMode="auto">
          <a:xfrm>
            <a:off x="1227138" y="6308725"/>
            <a:ext cx="68595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sk-SK" b="1">
                <a:solidFill>
                  <a:srgbClr val="FF0066"/>
                </a:solidFill>
              </a:rPr>
              <a:t>Prečo môže chlapec tak veselo prejsť na druhú stranu cesty?</a:t>
            </a:r>
          </a:p>
        </p:txBody>
      </p:sp>
      <p:pic>
        <p:nvPicPr>
          <p:cNvPr id="46093" name="Picture 13" descr="Obrázok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484313"/>
            <a:ext cx="3241675" cy="4249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100"/>
                            </p:stCondLst>
                            <p:childTnLst>
                              <p:par>
                                <p:cTn id="17" presetID="56" presetClass="entr" presetSubtype="0" fill="hold" grpId="0" nodeType="after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4" presetID="56" presetClass="entr" presetSubtype="0" fill="hold" nodeType="after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2200"/>
                            </p:stCondLst>
                            <p:childTnLst>
                              <p:par>
                                <p:cTn id="31" presetID="56" presetClass="entr" presetSubtype="0" fill="hold" grpId="0" nodeType="after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6500"/>
                            </p:stCondLst>
                            <p:childTnLst>
                              <p:par>
                                <p:cTn id="38" presetID="56" presetClass="entr" presetSubtype="0" fill="hold" grpId="0" nodeType="after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20500"/>
                            </p:stCondLst>
                            <p:childTnLst>
                              <p:par>
                                <p:cTn id="45" presetID="56" presetClass="entr" presetSubtype="0" fill="hold" nodeType="after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0" grpId="0" animBg="1"/>
      <p:bldP spid="45065" grpId="0"/>
      <p:bldP spid="2" grpId="0"/>
      <p:bldP spid="4" grpId="0"/>
      <p:bldP spid="5" grpId="0"/>
      <p:bldP spid="4609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WordArt 4"/>
          <p:cNvSpPr>
            <a:spLocks noChangeArrowheads="1" noChangeShapeType="1" noTextEdit="1"/>
          </p:cNvSpPr>
          <p:nvPr/>
        </p:nvSpPr>
        <p:spPr bwMode="auto">
          <a:xfrm>
            <a:off x="468313" y="260350"/>
            <a:ext cx="8248650" cy="1295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BR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99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Semafor pre chodcov má 2 farby:</a:t>
            </a:r>
            <a:endParaRPr lang="sk-SK" sz="3600" i="1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CC99FF"/>
              </a:soli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Arial Black"/>
            </a:endParaRPr>
          </a:p>
        </p:txBody>
      </p:sp>
      <p:pic>
        <p:nvPicPr>
          <p:cNvPr id="46096" name="Picture 16" descr="Semaphore : Vector illustration of single isolated green traffic light icon 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4005263"/>
            <a:ext cx="16002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98" name="Picture 18" descr="Semaphore : Vector illustration of single isolated red traffic light icon 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557338"/>
            <a:ext cx="16002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15" name="Picture 35" descr="Semaphore : Pedestrian traffic lights isolated over white background Vektor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FF7"/>
              </a:clrFrom>
              <a:clrTo>
                <a:srgbClr val="FEFF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120" b="900"/>
          <a:stretch>
            <a:fillRect/>
          </a:stretch>
        </p:blipFill>
        <p:spPr bwMode="auto">
          <a:xfrm>
            <a:off x="468313" y="1557338"/>
            <a:ext cx="982662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17" name="Picture 37" descr="Semaphore : Pedestrian traffic lights isolated over white background Vektor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93"/>
          <a:stretch>
            <a:fillRect/>
          </a:stretch>
        </p:blipFill>
        <p:spPr bwMode="auto">
          <a:xfrm>
            <a:off x="539750" y="3860800"/>
            <a:ext cx="920750" cy="182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118" name="Text Box 38"/>
          <p:cNvSpPr txBox="1">
            <a:spLocks noChangeArrowheads="1"/>
          </p:cNvSpPr>
          <p:nvPr/>
        </p:nvSpPr>
        <p:spPr bwMode="auto">
          <a:xfrm>
            <a:off x="3132138" y="1773238"/>
            <a:ext cx="4886325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sk-SK" sz="2000" b="1"/>
              <a:t>Semafor prikázal chodcom : „</a:t>
            </a:r>
            <a:r>
              <a:rPr lang="sk-SK" sz="2000" b="1">
                <a:solidFill>
                  <a:srgbClr val="FF0000"/>
                </a:solidFill>
              </a:rPr>
              <a:t>STÁŤ!</a:t>
            </a:r>
            <a:r>
              <a:rPr lang="sk-SK" sz="2000" b="1"/>
              <a:t> „</a:t>
            </a:r>
          </a:p>
          <a:p>
            <a:r>
              <a:rPr lang="sk-SK" sz="2000" b="1"/>
              <a:t>Chodci musia zostať na chodníku stáť.</a:t>
            </a:r>
          </a:p>
          <a:p>
            <a:r>
              <a:rPr lang="sk-SK" sz="2000" b="1"/>
              <a:t>Nesmú vstúpiť na cestu.</a:t>
            </a:r>
          </a:p>
        </p:txBody>
      </p:sp>
      <p:sp>
        <p:nvSpPr>
          <p:cNvPr id="46119" name="Text Box 39"/>
          <p:cNvSpPr txBox="1">
            <a:spLocks noChangeArrowheads="1"/>
          </p:cNvSpPr>
          <p:nvPr/>
        </p:nvSpPr>
        <p:spPr bwMode="auto">
          <a:xfrm>
            <a:off x="3132138" y="4076700"/>
            <a:ext cx="581025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sk-SK" sz="2000" b="1"/>
              <a:t>Semafor hovorí chodcom : „ </a:t>
            </a:r>
            <a:r>
              <a:rPr lang="sk-SK" sz="2000" b="1">
                <a:solidFill>
                  <a:srgbClr val="00CC00"/>
                </a:solidFill>
              </a:rPr>
              <a:t>Môžeš prejsť na</a:t>
            </a:r>
            <a:r>
              <a:rPr lang="sk-SK" sz="2000" b="1"/>
              <a:t> </a:t>
            </a:r>
          </a:p>
          <a:p>
            <a:r>
              <a:rPr lang="sk-SK" sz="2000" b="1">
                <a:solidFill>
                  <a:srgbClr val="00CC00"/>
                </a:solidFill>
              </a:rPr>
              <a:t>druhú stranu.</a:t>
            </a:r>
            <a:r>
              <a:rPr lang="sk-SK" sz="2000" b="1"/>
              <a:t> „ </a:t>
            </a:r>
          </a:p>
          <a:p>
            <a:r>
              <a:rPr lang="sk-SK" sz="2000" b="1"/>
              <a:t>Chodci môžu bezpečne prejsť na druhú stranu</a:t>
            </a:r>
          </a:p>
          <a:p>
            <a:r>
              <a:rPr lang="sk-SK" sz="2000" b="1"/>
              <a:t>cesty.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46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46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0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7900"/>
                            </p:stCondLst>
                            <p:childTnLst>
                              <p:par>
                                <p:cTn id="27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34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2000"/>
                                        <p:tgtEl>
                                          <p:spTgt spid="46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6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8" dur="2000"/>
                                        <p:tgtEl>
                                          <p:spTgt spid="46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0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8400"/>
                            </p:stCondLst>
                            <p:childTnLst>
                              <p:par>
                                <p:cTn id="57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0600"/>
                            </p:stCondLst>
                            <p:childTnLst>
                              <p:par>
                                <p:cTn id="64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15200"/>
                            </p:stCondLst>
                            <p:childTnLst>
                              <p:par>
                                <p:cTn id="71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33375"/>
            <a:ext cx="8229600" cy="1143000"/>
          </a:xfrm>
        </p:spPr>
        <p:txBody>
          <a:bodyPr/>
          <a:lstStyle/>
          <a:p>
            <a:pPr algn="l" eaLnBrk="1" hangingPunct="1"/>
            <a:r>
              <a:rPr lang="sk-SK" sz="2400" b="1" smtClean="0">
                <a:solidFill>
                  <a:srgbClr val="FF0066"/>
                </a:solidFill>
              </a:rPr>
              <a:t>Semafor nám vždy svojou farbou hovorí, čo máme spraviť. Priraď farbu semafora k jeho pokynu.</a:t>
            </a:r>
          </a:p>
        </p:txBody>
      </p:sp>
      <p:pic>
        <p:nvPicPr>
          <p:cNvPr id="50182" name="Picture 6" descr="Semaphore : Vector illustration of single isolated red traffic light icon Vektor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>
            <a:clrChange>
              <a:clrFrom>
                <a:srgbClr val="F6FFF8"/>
              </a:clrFrom>
              <a:clrTo>
                <a:srgbClr val="F6FF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1412875"/>
            <a:ext cx="1600200" cy="1600200"/>
          </a:xfrm>
        </p:spPr>
      </p:pic>
      <p:pic>
        <p:nvPicPr>
          <p:cNvPr id="50183" name="Picture 7" descr="Semaphore : Vector illustration of single isolated yellow light icon 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FFB"/>
              </a:clrFrom>
              <a:clrTo>
                <a:srgbClr val="FEFF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868863"/>
            <a:ext cx="16002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4" name="Picture 8" descr="Semaphore : Vector illustration of single isolated green traffic light icon Vektor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141663"/>
            <a:ext cx="16002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5" name="Text Box 9"/>
          <p:cNvSpPr txBox="1">
            <a:spLocks noChangeArrowheads="1"/>
          </p:cNvSpPr>
          <p:nvPr/>
        </p:nvSpPr>
        <p:spPr bwMode="auto">
          <a:xfrm>
            <a:off x="5292725" y="3573463"/>
            <a:ext cx="23241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sk-SK" sz="4000" b="1"/>
              <a:t>Stoj!</a:t>
            </a:r>
          </a:p>
        </p:txBody>
      </p:sp>
      <p:sp>
        <p:nvSpPr>
          <p:cNvPr id="50186" name="Text Box 10"/>
          <p:cNvSpPr txBox="1">
            <a:spLocks noChangeArrowheads="1"/>
          </p:cNvSpPr>
          <p:nvPr/>
        </p:nvSpPr>
        <p:spPr bwMode="auto">
          <a:xfrm>
            <a:off x="5219700" y="1916113"/>
            <a:ext cx="35052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sk-SK" sz="4000" b="1"/>
              <a:t>Môžeš prejsť!</a:t>
            </a:r>
          </a:p>
        </p:txBody>
      </p:sp>
      <p:sp>
        <p:nvSpPr>
          <p:cNvPr id="50187" name="Text Box 11"/>
          <p:cNvSpPr txBox="1">
            <a:spLocks noChangeArrowheads="1"/>
          </p:cNvSpPr>
          <p:nvPr/>
        </p:nvSpPr>
        <p:spPr bwMode="auto">
          <a:xfrm>
            <a:off x="5127625" y="5194300"/>
            <a:ext cx="31956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sk-SK" sz="4000" b="1"/>
              <a:t>Pripraviť sa!</a:t>
            </a:r>
          </a:p>
        </p:txBody>
      </p:sp>
      <p:sp>
        <p:nvSpPr>
          <p:cNvPr id="50189" name="Line 13"/>
          <p:cNvSpPr>
            <a:spLocks noChangeShapeType="1"/>
          </p:cNvSpPr>
          <p:nvPr/>
        </p:nvSpPr>
        <p:spPr bwMode="auto">
          <a:xfrm>
            <a:off x="1979613" y="2276475"/>
            <a:ext cx="3168650" cy="165735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50190" name="Line 14"/>
          <p:cNvSpPr>
            <a:spLocks noChangeShapeType="1"/>
          </p:cNvSpPr>
          <p:nvPr/>
        </p:nvSpPr>
        <p:spPr bwMode="auto">
          <a:xfrm flipV="1">
            <a:off x="2051050" y="2276475"/>
            <a:ext cx="2952750" cy="18002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50191" name="Line 15"/>
          <p:cNvSpPr>
            <a:spLocks noChangeShapeType="1"/>
          </p:cNvSpPr>
          <p:nvPr/>
        </p:nvSpPr>
        <p:spPr bwMode="auto">
          <a:xfrm flipV="1">
            <a:off x="2124075" y="5589588"/>
            <a:ext cx="295275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2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0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50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50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50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50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50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0"/>
                                        <p:tgtEl>
                                          <p:spTgt spid="501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50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50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0"/>
                                        <p:tgtEl>
                                          <p:spTgt spid="501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50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50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000"/>
                                        <p:tgtEl>
                                          <p:spTgt spid="501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3000" fill="hold"/>
                                        <p:tgtEl>
                                          <p:spTgt spid="50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0" fill="hold"/>
                                        <p:tgtEl>
                                          <p:spTgt spid="50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  <p:bldP spid="50185" grpId="0"/>
      <p:bldP spid="50186" grpId="0"/>
      <p:bldP spid="50187" grpId="0"/>
      <p:bldP spid="50189" grpId="0" animBg="1"/>
      <p:bldP spid="50190" grpId="0" animBg="1"/>
      <p:bldP spid="5019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188913"/>
            <a:ext cx="8640763" cy="1143000"/>
          </a:xfrm>
        </p:spPr>
        <p:txBody>
          <a:bodyPr/>
          <a:lstStyle/>
          <a:p>
            <a:pPr algn="l" eaLnBrk="1" hangingPunct="1"/>
            <a:r>
              <a:rPr lang="sk-SK" sz="3200" smtClean="0">
                <a:solidFill>
                  <a:srgbClr val="FF0066"/>
                </a:solidFill>
              </a:rPr>
              <a:t>Semafory sa nám pomiešali. Vieš nájsť chybu? Ako to má byť správne?</a:t>
            </a:r>
          </a:p>
        </p:txBody>
      </p:sp>
      <p:pic>
        <p:nvPicPr>
          <p:cNvPr id="52229" name="Picture 5" descr="Semaphore : semaphore of pedestrians over sky background. vec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557338"/>
            <a:ext cx="1943100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1" name="Picture 7" descr="Semaphore : Colorful abstract city art Vekt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1557338"/>
            <a:ext cx="2881313" cy="188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5" name="Picture 11" descr="Semaphore : semaphore with lights over sky background. vector illustr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076700"/>
            <a:ext cx="1943100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9" name="Picture 15" descr="Pedestrian Crossing : illustration of family waiting for crossing road Vekto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3789363"/>
            <a:ext cx="2592388" cy="230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40" name="AutoShape 16"/>
          <p:cNvSpPr>
            <a:spLocks noChangeArrowheads="1"/>
          </p:cNvSpPr>
          <p:nvPr/>
        </p:nvSpPr>
        <p:spPr bwMode="auto">
          <a:xfrm>
            <a:off x="2700338" y="2492375"/>
            <a:ext cx="2376487" cy="360363"/>
          </a:xfrm>
          <a:prstGeom prst="rightArrow">
            <a:avLst>
              <a:gd name="adj1" fmla="val 50000"/>
              <a:gd name="adj2" fmla="val 164868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sk-SK"/>
          </a:p>
        </p:txBody>
      </p:sp>
      <p:sp>
        <p:nvSpPr>
          <p:cNvPr id="52241" name="AutoShape 17"/>
          <p:cNvSpPr>
            <a:spLocks noChangeArrowheads="1"/>
          </p:cNvSpPr>
          <p:nvPr/>
        </p:nvSpPr>
        <p:spPr bwMode="auto">
          <a:xfrm>
            <a:off x="2843213" y="4868863"/>
            <a:ext cx="2376487" cy="288925"/>
          </a:xfrm>
          <a:prstGeom prst="rightArrow">
            <a:avLst>
              <a:gd name="adj1" fmla="val 50000"/>
              <a:gd name="adj2" fmla="val 205632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20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3000"/>
                                        <p:tgtEl>
                                          <p:spTgt spid="5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52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2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3000"/>
                                        <p:tgtEl>
                                          <p:spTgt spid="52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52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52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295  E" pathEditMode="relative" ptsTypes="">
                                      <p:cBhvr>
                                        <p:cTn id="30" dur="3000" fill="hold"/>
                                        <p:tgtEl>
                                          <p:spTgt spid="522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295  E" pathEditMode="relative" ptsTypes="">
                                      <p:cBhvr>
                                        <p:cTn id="32" dur="3000" fill="hold"/>
                                        <p:tgtEl>
                                          <p:spTgt spid="522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/>
      <p:bldP spid="52240" grpId="0" animBg="1"/>
      <p:bldP spid="5224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78" name="Rectangle 306"/>
          <p:cNvSpPr>
            <a:spLocks noGrp="1" noChangeArrowheads="1"/>
          </p:cNvSpPr>
          <p:nvPr>
            <p:ph type="title"/>
          </p:nvPr>
        </p:nvSpPr>
        <p:spPr>
          <a:xfrm>
            <a:off x="2555875" y="333375"/>
            <a:ext cx="3816350" cy="504825"/>
          </a:xfrm>
        </p:spPr>
        <p:txBody>
          <a:bodyPr/>
          <a:lstStyle/>
          <a:p>
            <a:pPr eaLnBrk="1" hangingPunct="1"/>
            <a:r>
              <a:rPr lang="sk-SK" sz="2400" b="1" smtClean="0">
                <a:solidFill>
                  <a:srgbClr val="FF0000"/>
                </a:solidFill>
              </a:rPr>
              <a:t>Vyplň tajničku. Čo je to? </a:t>
            </a:r>
          </a:p>
        </p:txBody>
      </p:sp>
      <p:graphicFrame>
        <p:nvGraphicFramePr>
          <p:cNvPr id="13438" name="Group 126"/>
          <p:cNvGraphicFramePr>
            <a:graphicFrameLocks noGrp="1"/>
          </p:cNvGraphicFramePr>
          <p:nvPr>
            <p:ph idx="1"/>
          </p:nvPr>
        </p:nvGraphicFramePr>
        <p:xfrm>
          <a:off x="900113" y="1268413"/>
          <a:ext cx="7283450" cy="3989391"/>
        </p:xfrm>
        <a:graphic>
          <a:graphicData uri="http://schemas.openxmlformats.org/drawingml/2006/table">
            <a:tbl>
              <a:tblPr/>
              <a:tblGrid>
                <a:gridCol w="725487"/>
                <a:gridCol w="727075"/>
                <a:gridCol w="725488"/>
                <a:gridCol w="727075"/>
                <a:gridCol w="725487"/>
                <a:gridCol w="727075"/>
                <a:gridCol w="725488"/>
                <a:gridCol w="727075"/>
                <a:gridCol w="747712"/>
                <a:gridCol w="725488"/>
              </a:tblGrid>
              <a:tr h="569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k-SK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k-SK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sk-S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sk-S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sk-S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sk-S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sk-S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k-SK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k-SK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k-SK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9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k-SK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k-SK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sk-S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sk-S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sk-S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sk-S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sk-S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sk-S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sk-S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sk-S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9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k-SK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k-SK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k-SK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k-SK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sk-S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sk-S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sk-S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sk-S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k-SK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k-SK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9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k-SK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k-SK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k-SK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k-SK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sk-S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sk-S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sk-S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sk-S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k-SK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k-SK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9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k-SK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k-SK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sk-S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sk-S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sk-S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sk-S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sk-S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k-SK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k-SK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k-SK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9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k-SK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k-SK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k-SK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sk-S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sk-S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sk-S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k-SK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k-SK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k-SK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k-SK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9913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sk-S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sk-S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sk-S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sk-S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sk-S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sk-S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sk-S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k-SK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k-SK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k-SK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409" name="Text Box 308"/>
          <p:cNvSpPr txBox="1">
            <a:spLocks noChangeArrowheads="1"/>
          </p:cNvSpPr>
          <p:nvPr/>
        </p:nvSpPr>
        <p:spPr bwMode="auto">
          <a:xfrm>
            <a:off x="1763713" y="1341438"/>
            <a:ext cx="374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sk-SK" b="1"/>
              <a:t>1.</a:t>
            </a:r>
          </a:p>
        </p:txBody>
      </p:sp>
      <p:sp>
        <p:nvSpPr>
          <p:cNvPr id="54582" name="Text Box 310"/>
          <p:cNvSpPr txBox="1">
            <a:spLocks noChangeArrowheads="1"/>
          </p:cNvSpPr>
          <p:nvPr/>
        </p:nvSpPr>
        <p:spPr bwMode="auto">
          <a:xfrm>
            <a:off x="1763713" y="1916113"/>
            <a:ext cx="374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sk-SK" b="1"/>
              <a:t>2.</a:t>
            </a:r>
          </a:p>
        </p:txBody>
      </p:sp>
      <p:sp>
        <p:nvSpPr>
          <p:cNvPr id="54583" name="Text Box 311"/>
          <p:cNvSpPr txBox="1">
            <a:spLocks noChangeArrowheads="1"/>
          </p:cNvSpPr>
          <p:nvPr/>
        </p:nvSpPr>
        <p:spPr bwMode="auto">
          <a:xfrm>
            <a:off x="3276600" y="2492375"/>
            <a:ext cx="374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sk-SK" b="1"/>
              <a:t>3</a:t>
            </a:r>
            <a:r>
              <a:rPr lang="sk-SK"/>
              <a:t>.</a:t>
            </a:r>
          </a:p>
        </p:txBody>
      </p:sp>
      <p:sp>
        <p:nvSpPr>
          <p:cNvPr id="54584" name="Text Box 312"/>
          <p:cNvSpPr txBox="1">
            <a:spLocks noChangeArrowheads="1"/>
          </p:cNvSpPr>
          <p:nvPr/>
        </p:nvSpPr>
        <p:spPr bwMode="auto">
          <a:xfrm>
            <a:off x="3276600" y="2997200"/>
            <a:ext cx="374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sk-SK" b="1"/>
              <a:t>4.</a:t>
            </a:r>
          </a:p>
        </p:txBody>
      </p:sp>
      <p:sp>
        <p:nvSpPr>
          <p:cNvPr id="54585" name="Text Box 313"/>
          <p:cNvSpPr txBox="1">
            <a:spLocks noChangeArrowheads="1"/>
          </p:cNvSpPr>
          <p:nvPr/>
        </p:nvSpPr>
        <p:spPr bwMode="auto">
          <a:xfrm>
            <a:off x="1835150" y="3644900"/>
            <a:ext cx="374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sk-SK" b="1"/>
              <a:t>5</a:t>
            </a:r>
            <a:r>
              <a:rPr lang="sk-SK"/>
              <a:t>.</a:t>
            </a:r>
          </a:p>
        </p:txBody>
      </p:sp>
      <p:sp>
        <p:nvSpPr>
          <p:cNvPr id="54586" name="Text Box 314"/>
          <p:cNvSpPr txBox="1">
            <a:spLocks noChangeArrowheads="1"/>
          </p:cNvSpPr>
          <p:nvPr/>
        </p:nvSpPr>
        <p:spPr bwMode="auto">
          <a:xfrm>
            <a:off x="2555875" y="4221163"/>
            <a:ext cx="374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sk-SK" b="1"/>
              <a:t>6.</a:t>
            </a:r>
          </a:p>
        </p:txBody>
      </p:sp>
      <p:sp>
        <p:nvSpPr>
          <p:cNvPr id="13415" name="Text Box 315"/>
          <p:cNvSpPr txBox="1">
            <a:spLocks noChangeArrowheads="1"/>
          </p:cNvSpPr>
          <p:nvPr/>
        </p:nvSpPr>
        <p:spPr bwMode="auto">
          <a:xfrm>
            <a:off x="395288" y="4797425"/>
            <a:ext cx="374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sk-SK" b="1"/>
              <a:t>7</a:t>
            </a:r>
            <a:r>
              <a:rPr lang="sk-SK"/>
              <a:t>.</a:t>
            </a:r>
          </a:p>
        </p:txBody>
      </p:sp>
      <p:sp>
        <p:nvSpPr>
          <p:cNvPr id="54589" name="Text Box 317"/>
          <p:cNvSpPr txBox="1">
            <a:spLocks noChangeArrowheads="1"/>
          </p:cNvSpPr>
          <p:nvPr/>
        </p:nvSpPr>
        <p:spPr bwMode="auto">
          <a:xfrm>
            <a:off x="7667625" y="2565400"/>
            <a:ext cx="374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sk-SK" b="1"/>
              <a:t>1.</a:t>
            </a:r>
          </a:p>
        </p:txBody>
      </p:sp>
      <p:sp>
        <p:nvSpPr>
          <p:cNvPr id="54592" name="Text Box 320"/>
          <p:cNvSpPr txBox="1">
            <a:spLocks noChangeArrowheads="1"/>
          </p:cNvSpPr>
          <p:nvPr/>
        </p:nvSpPr>
        <p:spPr bwMode="auto">
          <a:xfrm>
            <a:off x="6804025" y="3644900"/>
            <a:ext cx="374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sk-SK" b="1"/>
              <a:t>2.</a:t>
            </a:r>
          </a:p>
        </p:txBody>
      </p:sp>
      <p:sp>
        <p:nvSpPr>
          <p:cNvPr id="54595" name="Text Box 323"/>
          <p:cNvSpPr txBox="1">
            <a:spLocks noChangeArrowheads="1"/>
          </p:cNvSpPr>
          <p:nvPr/>
        </p:nvSpPr>
        <p:spPr bwMode="auto">
          <a:xfrm>
            <a:off x="6588125" y="4508500"/>
            <a:ext cx="374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sk-SK" b="1"/>
              <a:t>4.</a:t>
            </a:r>
          </a:p>
        </p:txBody>
      </p:sp>
      <p:sp>
        <p:nvSpPr>
          <p:cNvPr id="54599" name="Text Box 327"/>
          <p:cNvSpPr txBox="1">
            <a:spLocks noChangeArrowheads="1"/>
          </p:cNvSpPr>
          <p:nvPr/>
        </p:nvSpPr>
        <p:spPr bwMode="auto">
          <a:xfrm>
            <a:off x="395288" y="5949950"/>
            <a:ext cx="374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sk-SK" b="1"/>
              <a:t>5.</a:t>
            </a:r>
          </a:p>
        </p:txBody>
      </p:sp>
      <p:sp>
        <p:nvSpPr>
          <p:cNvPr id="13426" name="Text Box 330"/>
          <p:cNvSpPr txBox="1">
            <a:spLocks noChangeArrowheads="1"/>
          </p:cNvSpPr>
          <p:nvPr/>
        </p:nvSpPr>
        <p:spPr bwMode="auto">
          <a:xfrm>
            <a:off x="3203575" y="5949950"/>
            <a:ext cx="3952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sk-SK" b="1"/>
              <a:t>6.</a:t>
            </a:r>
          </a:p>
        </p:txBody>
      </p:sp>
      <p:pic>
        <p:nvPicPr>
          <p:cNvPr id="54604" name="Picture 332" descr="Motorbike : Cartoon motocykly Vektor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5445125"/>
            <a:ext cx="129540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605" name="Text Box 333"/>
          <p:cNvSpPr txBox="1">
            <a:spLocks noChangeArrowheads="1"/>
          </p:cNvSpPr>
          <p:nvPr/>
        </p:nvSpPr>
        <p:spPr bwMode="auto">
          <a:xfrm>
            <a:off x="5724525" y="5876925"/>
            <a:ext cx="374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sk-SK" b="1"/>
              <a:t>7.</a:t>
            </a:r>
          </a:p>
        </p:txBody>
      </p:sp>
      <p:sp>
        <p:nvSpPr>
          <p:cNvPr id="54609" name="Text Box 337"/>
          <p:cNvSpPr txBox="1">
            <a:spLocks noChangeArrowheads="1"/>
          </p:cNvSpPr>
          <p:nvPr/>
        </p:nvSpPr>
        <p:spPr bwMode="auto">
          <a:xfrm>
            <a:off x="6711950" y="928688"/>
            <a:ext cx="374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sk-SK" b="1"/>
              <a:t>3.</a:t>
            </a:r>
          </a:p>
        </p:txBody>
      </p:sp>
      <p:pic>
        <p:nvPicPr>
          <p:cNvPr id="13439" name="Picture 127" descr="9450201-wooden-bridge-bridge-with-wooden-decking-and-raili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549275"/>
            <a:ext cx="16002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441" name="Picture 129" descr="13556958-curved-road-vector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2636838"/>
            <a:ext cx="1512888" cy="65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443" name="Picture 131" descr="7098988-galleon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5300663"/>
            <a:ext cx="965200" cy="155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444" name="Picture 132" descr="8125235-cartoon-plane-set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3500438"/>
            <a:ext cx="160972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445" name="Picture 133" descr="11657848-red-sport-car-icon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4365625"/>
            <a:ext cx="1800225" cy="79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446" name="Picture 134" descr="13451925-senior-couple-happy-driving-cute-old-green-car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5373688"/>
            <a:ext cx="1368425" cy="1195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598" name="Line 326"/>
          <p:cNvSpPr>
            <a:spLocks noChangeShapeType="1"/>
          </p:cNvSpPr>
          <p:nvPr/>
        </p:nvSpPr>
        <p:spPr bwMode="auto">
          <a:xfrm flipH="1">
            <a:off x="1979613" y="5373688"/>
            <a:ext cx="649287" cy="287337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5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5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578" grpId="0" autoUpdateAnimBg="0"/>
      <p:bldP spid="13409" grpId="0"/>
      <p:bldP spid="54582" grpId="0"/>
      <p:bldP spid="54583" grpId="0"/>
      <p:bldP spid="54584" grpId="0"/>
      <p:bldP spid="54585" grpId="0"/>
      <p:bldP spid="54586" grpId="0"/>
      <p:bldP spid="13415" grpId="0"/>
      <p:bldP spid="54589" grpId="0"/>
      <p:bldP spid="54592" grpId="0"/>
      <p:bldP spid="54595" grpId="0"/>
      <p:bldP spid="54599" grpId="0"/>
      <p:bldP spid="13426" grpId="0"/>
      <p:bldP spid="54605" grpId="0"/>
      <p:bldP spid="54609" grpId="0"/>
      <p:bldP spid="5459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7" name="Picture 11" descr="Vector illustration of empty city street Reklamní fotografie - 885914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51" name="Picture 15" descr="52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1989138"/>
            <a:ext cx="1581150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54" name="AutoShape 18"/>
          <p:cNvSpPr>
            <a:spLocks noChangeArrowheads="1"/>
          </p:cNvSpPr>
          <p:nvPr/>
        </p:nvSpPr>
        <p:spPr bwMode="auto">
          <a:xfrm>
            <a:off x="3708400" y="2708275"/>
            <a:ext cx="4535488" cy="2520950"/>
          </a:xfrm>
          <a:prstGeom prst="wedgeEllipseCallout">
            <a:avLst>
              <a:gd name="adj1" fmla="val -53222"/>
              <a:gd name="adj2" fmla="val -59005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sk-SK"/>
          </a:p>
        </p:txBody>
      </p:sp>
      <p:sp>
        <p:nvSpPr>
          <p:cNvPr id="14355" name="WordArt 19"/>
          <p:cNvSpPr>
            <a:spLocks noChangeArrowheads="1" noChangeShapeType="1" noTextEdit="1"/>
          </p:cNvSpPr>
          <p:nvPr/>
        </p:nvSpPr>
        <p:spPr bwMode="auto">
          <a:xfrm>
            <a:off x="4211638" y="3429000"/>
            <a:ext cx="3275012" cy="10795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47931"/>
              </a:avLst>
            </a:prstTxWarp>
          </a:bodyPr>
          <a:lstStyle/>
          <a:p>
            <a:pPr algn="ctr"/>
            <a:r>
              <a:rPr lang="sk-SK" sz="20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99FF"/>
                </a:solidFill>
                <a:latin typeface="Arial Black"/>
              </a:rPr>
              <a:t>ŠŤASTNÝ PRECHOD </a:t>
            </a:r>
          </a:p>
          <a:p>
            <a:pPr algn="ctr"/>
            <a:r>
              <a:rPr lang="sk-SK" sz="20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99FF"/>
                </a:solidFill>
                <a:latin typeface="Arial Black"/>
              </a:rPr>
              <a:t>CEZ CESTU!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14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0" presetID="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54" grpId="0" animBg="1"/>
      <p:bldP spid="14355" grpId="0" animBg="1"/>
    </p:bldLst>
  </p:timing>
</p:sld>
</file>

<file path=ppt/theme/theme1.xml><?xml version="1.0" encoding="utf-8"?>
<a:theme xmlns:a="http://schemas.openxmlformats.org/drawingml/2006/main" name="Ĺ ablĂłna_powerpoint_-_zvieratĂˇ">
  <a:themeElements>
    <a:clrScheme name="Ĺ ablĂłna_powerpoint_-_zvieratĂˇ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Ĺ ablĂłna_powerpoint_-_zvieratĂˇ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k-SK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k-SK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Ĺ ablĂłna_powerpoint_-_zvieratĂˇ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Výchozí návrh">
  <a:themeElements>
    <a:clrScheme name="Výchoz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ýchozí návr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k-SK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k-SK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Výchoz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840</TotalTime>
  <Words>368</Words>
  <Application>Microsoft Office PowerPoint</Application>
  <PresentationFormat>Prezentácia na obrazovke (4:3)</PresentationFormat>
  <Paragraphs>125</Paragraphs>
  <Slides>13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2</vt:i4>
      </vt:variant>
      <vt:variant>
        <vt:lpstr>Nadpisy snímok</vt:lpstr>
      </vt:variant>
      <vt:variant>
        <vt:i4>13</vt:i4>
      </vt:variant>
    </vt:vector>
  </HeadingPairs>
  <TitlesOfParts>
    <vt:vector size="15" baseType="lpstr">
      <vt:lpstr>Ĺ ablĂłna_powerpoint_-_zvieratĂˇ</vt:lpstr>
      <vt:lpstr>Výchozí návrh</vt:lpstr>
      <vt:lpstr>Prezentácia programu PowerPoint</vt:lpstr>
      <vt:lpstr>Prezentácia programu PowerPoint</vt:lpstr>
      <vt:lpstr>Prezentácia programu PowerPoint</vt:lpstr>
      <vt:lpstr> 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Semafor nám vždy svojou farbou hovorí, čo máme spraviť. Priraď farbu semafora k jeho pokynu.</vt:lpstr>
      <vt:lpstr>Semafory sa nám pomiešali. Vieš nájsť chybu? Ako to má byť správne?</vt:lpstr>
      <vt:lpstr>Vyplň tajničku. Čo je to? </vt:lpstr>
      <vt:lpstr>Prezentácia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Semafor</dc:title>
  <dc:creator>PC</dc:creator>
  <cp:lastModifiedBy>Uzivatel</cp:lastModifiedBy>
  <cp:revision>24</cp:revision>
  <dcterms:created xsi:type="dcterms:W3CDTF">2012-10-11T15:34:47Z</dcterms:created>
  <dcterms:modified xsi:type="dcterms:W3CDTF">2014-02-20T09:56:18Z</dcterms:modified>
</cp:coreProperties>
</file>